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">
  <p:sldMasterIdLst>
    <p:sldMasterId id="2147483696" r:id="rId1"/>
  </p:sldMasterIdLst>
  <p:notesMasterIdLst>
    <p:notesMasterId r:id="rId23"/>
  </p:notesMasterIdLst>
  <p:sldIdLst>
    <p:sldId id="271" r:id="rId2"/>
    <p:sldId id="272" r:id="rId3"/>
    <p:sldId id="273" r:id="rId4"/>
    <p:sldId id="276" r:id="rId5"/>
    <p:sldId id="275" r:id="rId6"/>
    <p:sldId id="274" r:id="rId7"/>
    <p:sldId id="292" r:id="rId8"/>
    <p:sldId id="294" r:id="rId9"/>
    <p:sldId id="293" r:id="rId10"/>
    <p:sldId id="295" r:id="rId11"/>
    <p:sldId id="300" r:id="rId12"/>
    <p:sldId id="301" r:id="rId13"/>
    <p:sldId id="296" r:id="rId14"/>
    <p:sldId id="285" r:id="rId15"/>
    <p:sldId id="284" r:id="rId16"/>
    <p:sldId id="281" r:id="rId17"/>
    <p:sldId id="280" r:id="rId18"/>
    <p:sldId id="279" r:id="rId19"/>
    <p:sldId id="288" r:id="rId20"/>
    <p:sldId id="298" r:id="rId21"/>
    <p:sldId id="29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775" autoAdjust="0"/>
  </p:normalViewPr>
  <p:slideViewPr>
    <p:cSldViewPr>
      <p:cViewPr>
        <p:scale>
          <a:sx n="80" d="100"/>
          <a:sy n="80" d="100"/>
        </p:scale>
        <p:origin x="-10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FD2DF-AC6F-43C9-9DC7-64C393068853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1D605-AB63-40C6-892F-EA3BC2E9B7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255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D1DC6-B96F-4EAD-88D5-646330698FFE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021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D1DC6-B96F-4EAD-88D5-646330698FFE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003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D2A2-5651-42F0-90C0-1C6BB5851CD6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98DB-903F-4F86-8F75-8667D0407F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D2A2-5651-42F0-90C0-1C6BB5851CD6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98DB-903F-4F86-8F75-8667D0407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D2A2-5651-42F0-90C0-1C6BB5851CD6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98DB-903F-4F86-8F75-8667D0407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D2A2-5651-42F0-90C0-1C6BB5851CD6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98DB-903F-4F86-8F75-8667D0407F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D2A2-5651-42F0-90C0-1C6BB5851CD6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98DB-903F-4F86-8F75-8667D0407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D2A2-5651-42F0-90C0-1C6BB5851CD6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98DB-903F-4F86-8F75-8667D0407F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D2A2-5651-42F0-90C0-1C6BB5851CD6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98DB-903F-4F86-8F75-8667D0407F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D2A2-5651-42F0-90C0-1C6BB5851CD6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98DB-903F-4F86-8F75-8667D0407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D2A2-5651-42F0-90C0-1C6BB5851CD6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98DB-903F-4F86-8F75-8667D0407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D2A2-5651-42F0-90C0-1C6BB5851CD6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98DB-903F-4F86-8F75-8667D0407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D2A2-5651-42F0-90C0-1C6BB5851CD6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98DB-903F-4F86-8F75-8667D0407F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44D2A2-5651-42F0-90C0-1C6BB5851CD6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CFF98DB-903F-4F86-8F75-8667D0407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67544" y="1268760"/>
            <a:ext cx="8062912" cy="29511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</a:t>
            </a:r>
          </a:p>
          <a:p>
            <a:pPr algn="ctr">
              <a:buNone/>
            </a:pP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ероприятий индивидуальной программы реабилитации /</a:t>
            </a:r>
            <a:r>
              <a:rPr lang="ru-RU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 инвалида</a:t>
            </a:r>
          </a:p>
          <a:p>
            <a:pPr algn="ctr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37038" y="5013176"/>
            <a:ext cx="4655442" cy="1152525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Коршунова Людмила Ивановна,</a:t>
            </a:r>
            <a:br>
              <a:rPr lang="ru-RU" sz="1600" dirty="0" smtClean="0">
                <a:solidFill>
                  <a:schemeClr val="tx1"/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>
                  <a:reflection endPos="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социальной адаптации отдельных категорий детей</a:t>
            </a:r>
            <a:endParaRPr lang="ru-RU" sz="1600" dirty="0">
              <a:solidFill>
                <a:schemeClr val="tx1"/>
              </a:solidFill>
              <a:effectLst>
                <a:reflection endPos="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3529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Министерство образования передает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по работе с выписками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по работе с выписками из ИПРА инвалида, ребенка-инвалида, поступающих из ФКУ «ГБ МСЭ по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Иркутской 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 ГАУ «Центр психолого-педагогической, медицинской и социальной помощи»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Уполномоченная организация по работе с выписками: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Организовывает сотрудничество с ФКУ «ГБ МСЭ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Иркутской области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предоставления информации в неполном объеме в выписке из ИПРА инвалида, ребенка-инвалида;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Организовывает сотрудничество с муниципальным органом управления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получения информации о том, в какой образовательной организации ребенок-инвалид, инвалид получает услугу;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3.3.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3-дневный срок с даты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Выписки в целях реализации предусмотренных ИПРА инвалида (ИПРА ребенка-инвалида) реабилитационных или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абилитационных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организуют работу по разработке перечня мероприятий, с указанием исполнителей и сроков исполнения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мероприятий;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3.4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Направляет перечень мероприятий по реализации ИПРА ребенка-инвалида, инвалида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орган управления образования;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Предоставляет сводную информацию о выполнении мероприятий, предусмотренных ИПРА инвалида, ребенка-инвалида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сорока пяти дней (1,5 месяца) до окончания срока действия ИПРА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инвалида, ребенка-инвалида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Иркутской области.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38427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Дата 3"/>
          <p:cNvSpPr txBox="1">
            <a:spLocks noGrp="1"/>
          </p:cNvSpPr>
          <p:nvPr/>
        </p:nvSpPr>
        <p:spPr bwMode="auto">
          <a:xfrm>
            <a:off x="0" y="6597650"/>
            <a:ext cx="25209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rgbClr val="14283C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14283C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rgbClr val="14283C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14283C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14283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4283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4283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4283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4283C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125" name="TextBox 8"/>
          <p:cNvSpPr txBox="1">
            <a:spLocks noChangeArrowheads="1"/>
          </p:cNvSpPr>
          <p:nvPr/>
        </p:nvSpPr>
        <p:spPr bwMode="auto">
          <a:xfrm>
            <a:off x="8783638" y="6611938"/>
            <a:ext cx="3603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rgbClr val="14283C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14283C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rgbClr val="14283C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14283C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14283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4283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4283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4283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4283C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6882" y="1316403"/>
            <a:ext cx="82695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реализации предусмотренных ИПРА инвалида (ИПРА ребенка-инвалида) реабилитационных или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абилитационных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endParaRPr lang="ru-RU" sz="24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882" y="116074"/>
            <a:ext cx="80580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Органы </a:t>
            </a:r>
            <a:r>
              <a:rPr lang="ru-RU" sz="2400" b="1" dirty="0">
                <a:solidFill>
                  <a:srgbClr val="002060"/>
                </a:solidFill>
              </a:rPr>
              <a:t>исполнительной власти и региональные отделения Фонда </a:t>
            </a:r>
            <a:r>
              <a:rPr lang="ru-RU" sz="2400" b="1" u="sng" dirty="0">
                <a:solidFill>
                  <a:srgbClr val="002060"/>
                </a:solidFill>
              </a:rPr>
              <a:t>в 3-дневный срок с даты поступления Выписки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26060" y="2226154"/>
            <a:ext cx="5508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u="sng" dirty="0">
                <a:solidFill>
                  <a:srgbClr val="006600"/>
                </a:solidFill>
                <a:latin typeface="+mj-lt"/>
                <a:cs typeface="Aharoni" panose="02010803020104030203" pitchFamily="2" charset="-79"/>
              </a:rPr>
              <a:t>организуют работу по разработке перечня мероприятий, с указанием исполнителей и сроков исполнения мероприятий</a:t>
            </a:r>
            <a:r>
              <a:rPr lang="ru-RU" sz="2400" u="sng" dirty="0">
                <a:solidFill>
                  <a:srgbClr val="C00000"/>
                </a:solidFill>
                <a:latin typeface="+mj-lt"/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9" name="Picture 2" descr="D:\ДОКЛАДЫ\2014\Семинар 10 апреля 2014 Межвед\здравоохранени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45024"/>
            <a:ext cx="2952328" cy="297968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с вырезом 9"/>
          <p:cNvSpPr/>
          <p:nvPr/>
        </p:nvSpPr>
        <p:spPr>
          <a:xfrm>
            <a:off x="3059832" y="3645024"/>
            <a:ext cx="3168352" cy="2592288"/>
          </a:xfrm>
          <a:prstGeom prst="notchedRightArrow">
            <a:avLst/>
          </a:prstGeom>
          <a:gradFill rotWithShape="1">
            <a:gsLst>
              <a:gs pos="0">
                <a:srgbClr val="FFCC99"/>
              </a:gs>
              <a:gs pos="100000">
                <a:srgbClr val="0047FF"/>
              </a:gs>
            </a:gsLst>
            <a:path path="rect">
              <a:fillToRect r="100000" b="10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9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41569" y="4473050"/>
            <a:ext cx="1800200" cy="936236"/>
          </a:xfrm>
          <a:prstGeom prst="roundRect">
            <a:avLst/>
          </a:prstGeom>
          <a:solidFill>
            <a:srgbClr val="F4E2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rgbClr val="FF3399"/>
                </a:solidFill>
              </a:rPr>
              <a:t>Ме</a:t>
            </a:r>
            <a:r>
              <a:rPr lang="ru-RU" sz="1200" b="1" dirty="0" smtClean="0">
                <a:solidFill>
                  <a:srgbClr val="FF3399"/>
                </a:solidFill>
              </a:rPr>
              <a:t>роприятия по  реабилитации или </a:t>
            </a:r>
            <a:r>
              <a:rPr lang="ru-RU" sz="1200" b="1" dirty="0" err="1" smtClean="0">
                <a:solidFill>
                  <a:srgbClr val="FF3399"/>
                </a:solidFill>
              </a:rPr>
              <a:t>абилитации</a:t>
            </a:r>
            <a:r>
              <a:rPr lang="ru-RU" sz="1200" b="1" dirty="0" smtClean="0">
                <a:solidFill>
                  <a:srgbClr val="FF3399"/>
                </a:solidFill>
              </a:rPr>
              <a:t>  инвалида</a:t>
            </a:r>
            <a:endParaRPr lang="ru-RU" sz="1200" b="1" dirty="0">
              <a:solidFill>
                <a:srgbClr val="FF3399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64288" y="6197348"/>
            <a:ext cx="1736576" cy="660652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100" b="1" dirty="0" smtClean="0">
                <a:solidFill>
                  <a:srgbClr val="FF3399"/>
                </a:solidFill>
              </a:rPr>
              <a:t> Исполнители  </a:t>
            </a:r>
            <a:endParaRPr lang="ru-RU" sz="1100" b="1" dirty="0">
              <a:solidFill>
                <a:srgbClr val="FF3399"/>
              </a:solidFill>
            </a:endParaRPr>
          </a:p>
        </p:txBody>
      </p:sp>
      <p:pic>
        <p:nvPicPr>
          <p:cNvPr id="13" name="Рисунок 12" descr="man-brown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38214" y="3357518"/>
            <a:ext cx="2850901" cy="28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7787" y="2618854"/>
            <a:ext cx="2065375" cy="73866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Органы исполнительной власти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8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467544" y="56671"/>
            <a:ext cx="8219256" cy="57606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БЮРО МЕДИКО-СОЦИАЛЬНОЙ ЭКСПЕРТИЗЫ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9824" y="54820"/>
            <a:ext cx="8974695" cy="576064"/>
          </a:xfrm>
          <a:prstGeom prst="roundRect">
            <a:avLst/>
          </a:prstGeom>
          <a:solidFill>
            <a:srgbClr val="66FF3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b="1" dirty="0" smtClean="0">
                <a:solidFill>
                  <a:srgbClr val="0000FF"/>
                </a:solidFill>
              </a:rPr>
              <a:t>МЕЖВЕДОМСТВЕННОЕ ВЗАИМОДЕЙСТВИЕ в ЧАСТИ РЕАБИЛИТАЦИИ И АБИЛИТАЦИИ ИНВАЛИДОВ (ДЕТЕЙ_ИНВАЛИДОВ)</a:t>
            </a:r>
            <a:endParaRPr lang="ru-RU" b="1" dirty="0">
              <a:solidFill>
                <a:srgbClr val="0000FF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84028" y="946425"/>
            <a:ext cx="3337234" cy="9843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1694668" y="973007"/>
            <a:ext cx="1826594" cy="957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3310563" y="1021236"/>
            <a:ext cx="210699" cy="9095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>
            <a:off x="3521262" y="1021236"/>
            <a:ext cx="1243860" cy="9095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H="1">
            <a:off x="3521262" y="988889"/>
            <a:ext cx="2660404" cy="9419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1403647" y="1601870"/>
            <a:ext cx="1664835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Бюро МСЭ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6125333" y="5603855"/>
            <a:ext cx="2217250" cy="1107996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CC33"/>
                </a:solidFill>
              </a:rPr>
              <a:t> </a:t>
            </a:r>
            <a:r>
              <a:rPr lang="ru-RU" sz="1000" b="1" dirty="0">
                <a:solidFill>
                  <a:schemeClr val="bg1"/>
                </a:solidFill>
              </a:rPr>
              <a:t>организации, осуществляющие деятельность по реабилитации или </a:t>
            </a:r>
            <a:r>
              <a:rPr lang="ru-RU" sz="1000" b="1" dirty="0" err="1">
                <a:solidFill>
                  <a:schemeClr val="bg1"/>
                </a:solidFill>
              </a:rPr>
              <a:t>абилитации</a:t>
            </a:r>
            <a:r>
              <a:rPr lang="ru-RU" sz="1000" b="1" dirty="0">
                <a:solidFill>
                  <a:schemeClr val="bg1"/>
                </a:solidFill>
              </a:rPr>
              <a:t> инвалидов в соответствующей сфере деятельности </a:t>
            </a:r>
          </a:p>
        </p:txBody>
      </p:sp>
      <p:pic>
        <p:nvPicPr>
          <p:cNvPr id="52" name="Picture 2" descr="http://school4-dubna.narod.ru/images/sh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9" r="36956" b="66648"/>
          <a:stretch/>
        </p:blipFill>
        <p:spPr bwMode="auto">
          <a:xfrm>
            <a:off x="1123795" y="3188866"/>
            <a:ext cx="2549154" cy="183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Y:\ОМО\ЗАПРОСЫ\ЗАПРОСЫ 2015\Москва\ФБ МСЭ\Доклад руководителя\герб фку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5" t="18966" r="22977" b="17157"/>
          <a:stretch/>
        </p:blipFill>
        <p:spPr bwMode="auto">
          <a:xfrm>
            <a:off x="184029" y="5572626"/>
            <a:ext cx="1075604" cy="91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://school4-dubna.narod.ru/images/sh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9" r="36956" b="66648"/>
          <a:stretch/>
        </p:blipFill>
        <p:spPr bwMode="auto">
          <a:xfrm>
            <a:off x="5220072" y="2852781"/>
            <a:ext cx="2337337" cy="167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0" descr="http://thumbs.dreamstime.com/z/cartoon-doctor-white-coat-1918346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2" r="23821"/>
          <a:stretch/>
        </p:blipFill>
        <p:spPr bwMode="auto">
          <a:xfrm>
            <a:off x="43262" y="1292163"/>
            <a:ext cx="800267" cy="1650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Скругленная соединительная линия 2"/>
          <p:cNvCxnSpPr/>
          <p:nvPr/>
        </p:nvCxnSpPr>
        <p:spPr>
          <a:xfrm rot="16200000" flipH="1">
            <a:off x="1348590" y="2225398"/>
            <a:ext cx="1008110" cy="646408"/>
          </a:xfrm>
          <a:prstGeom prst="curvedConnector3">
            <a:avLst>
              <a:gd name="adj1" fmla="val 26780"/>
            </a:avLst>
          </a:prstGeom>
          <a:ln w="28575">
            <a:solidFill>
              <a:srgbClr val="8077F3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851920" y="3573016"/>
            <a:ext cx="1368152" cy="0"/>
          </a:xfrm>
          <a:prstGeom prst="straightConnector1">
            <a:avLst/>
          </a:prstGeom>
          <a:ln w="28575">
            <a:solidFill>
              <a:srgbClr val="8077F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>
            <a:off x="3840602" y="4149080"/>
            <a:ext cx="1314205" cy="0"/>
          </a:xfrm>
          <a:prstGeom prst="straightConnector1">
            <a:avLst/>
          </a:prstGeom>
          <a:ln w="28575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4" descr="http://www.confidentvoice.com/blog/wp-content/uploads/2013/12/Asian-Female-Doctor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376637"/>
            <a:ext cx="913678" cy="182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0" descr="http://thumbs.dreamstime.com/z/cartoon-doctor-white-coat-1918346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2" r="23821"/>
          <a:stretch/>
        </p:blipFill>
        <p:spPr bwMode="auto">
          <a:xfrm>
            <a:off x="323528" y="1341556"/>
            <a:ext cx="800267" cy="1650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0" descr="http://thumbs.dreamstime.com/z/cartoon-doctor-white-coat-1918346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2" r="23821"/>
          <a:stretch/>
        </p:blipFill>
        <p:spPr bwMode="auto">
          <a:xfrm>
            <a:off x="677777" y="1507838"/>
            <a:ext cx="800267" cy="1650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http://www.confidentvoice.com/blog/wp-content/uploads/2013/12/Asian-Female-Doctor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459" y="4526429"/>
            <a:ext cx="913678" cy="182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http://www.confidentvoice.com/blog/wp-content/uploads/2013/12/Asian-Female-Doctor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224" y="4658946"/>
            <a:ext cx="913678" cy="182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Скругленная соединительная линия 74"/>
          <p:cNvCxnSpPr/>
          <p:nvPr/>
        </p:nvCxnSpPr>
        <p:spPr>
          <a:xfrm rot="16200000" flipH="1">
            <a:off x="7471445" y="3548542"/>
            <a:ext cx="1008110" cy="646408"/>
          </a:xfrm>
          <a:prstGeom prst="curvedConnector3">
            <a:avLst>
              <a:gd name="adj1" fmla="val 26780"/>
            </a:avLst>
          </a:prstGeom>
          <a:ln w="28575">
            <a:solidFill>
              <a:srgbClr val="8077F3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Скругленная соединительная линия 75"/>
          <p:cNvCxnSpPr/>
          <p:nvPr/>
        </p:nvCxnSpPr>
        <p:spPr>
          <a:xfrm rot="16200000" flipV="1">
            <a:off x="6936801" y="4742418"/>
            <a:ext cx="913679" cy="746736"/>
          </a:xfrm>
          <a:prstGeom prst="curvedConnector3">
            <a:avLst>
              <a:gd name="adj1" fmla="val 50000"/>
            </a:avLst>
          </a:prstGeom>
          <a:ln w="38100">
            <a:solidFill>
              <a:srgbClr val="FF3399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Скругленная соединительная линия 80"/>
          <p:cNvCxnSpPr/>
          <p:nvPr/>
        </p:nvCxnSpPr>
        <p:spPr>
          <a:xfrm rot="16200000" flipV="1">
            <a:off x="2092377" y="2250159"/>
            <a:ext cx="913679" cy="746736"/>
          </a:xfrm>
          <a:prstGeom prst="curvedConnector3">
            <a:avLst>
              <a:gd name="adj1" fmla="val 50000"/>
            </a:avLst>
          </a:prstGeom>
          <a:ln w="38100">
            <a:solidFill>
              <a:srgbClr val="FF3399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2" name="Picture 10" descr="http://kytx.info/wp-content/uploads/2015/07/edo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9" r="40174" b="58282"/>
          <a:stretch/>
        </p:blipFill>
        <p:spPr bwMode="auto">
          <a:xfrm>
            <a:off x="3294107" y="2332970"/>
            <a:ext cx="2005979" cy="1116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3205980" y="1476021"/>
            <a:ext cx="2437921" cy="830997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1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позднее 3 рабочих дней: </a:t>
            </a:r>
          </a:p>
          <a:p>
            <a:pPr algn="ctr"/>
            <a:r>
              <a:rPr lang="ru-RU" sz="1200" b="1" dirty="0" smtClean="0">
                <a:solidFill>
                  <a:srgbClr val="0000FF"/>
                </a:solidFill>
              </a:rPr>
              <a:t>Выписка из ИПРА инвалида (ИПРА ребенка-инвалида)</a:t>
            </a:r>
            <a:endParaRPr lang="ru-RU" sz="1200" b="1" dirty="0">
              <a:solidFill>
                <a:srgbClr val="0000FF"/>
              </a:solidFill>
            </a:endParaRP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2398372" y="5115786"/>
            <a:ext cx="2697511" cy="1015663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Не позднее 1 месяца до окончания срока действия ИПРА инвалида </a:t>
            </a:r>
            <a:endParaRPr lang="en-US" sz="1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(</a:t>
            </a:r>
            <a:r>
              <a:rPr lang="ru-RU" sz="1000" b="1" dirty="0">
                <a:solidFill>
                  <a:schemeClr val="bg1"/>
                </a:solidFill>
              </a:rPr>
              <a:t>ИПРА ребенка-инвалида</a:t>
            </a:r>
            <a:r>
              <a:rPr lang="ru-RU" sz="1000" b="1" dirty="0" smtClean="0">
                <a:solidFill>
                  <a:schemeClr val="bg1"/>
                </a:solidFill>
              </a:rPr>
              <a:t>):</a:t>
            </a:r>
          </a:p>
          <a:p>
            <a:pPr algn="ctr"/>
            <a:r>
              <a:rPr lang="ru-RU" sz="1000" b="1" dirty="0">
                <a:solidFill>
                  <a:srgbClr val="0000FF"/>
                </a:solidFill>
              </a:rPr>
              <a:t>Сведения о выполнении мероприятий по медицинской реабилитации или </a:t>
            </a:r>
            <a:r>
              <a:rPr lang="ru-RU" sz="1000" b="1" dirty="0" err="1">
                <a:solidFill>
                  <a:srgbClr val="0000FF"/>
                </a:solidFill>
              </a:rPr>
              <a:t>абилитации</a:t>
            </a:r>
            <a:endParaRPr lang="ru-RU" sz="1000" b="1" dirty="0">
              <a:solidFill>
                <a:srgbClr val="0000FF"/>
              </a:solidFill>
            </a:endParaRPr>
          </a:p>
        </p:txBody>
      </p:sp>
      <p:pic>
        <p:nvPicPr>
          <p:cNvPr id="86" name="Picture 10" descr="http://kytx.info/wp-content/uploads/2015/07/edo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9" r="40174" b="58282"/>
          <a:stretch/>
        </p:blipFill>
        <p:spPr bwMode="auto">
          <a:xfrm>
            <a:off x="5025123" y="4632146"/>
            <a:ext cx="1800200" cy="1002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780066" y="2508710"/>
            <a:ext cx="1777343" cy="307777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РОИВ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403647" y="2773367"/>
            <a:ext cx="1757935" cy="461665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00FF"/>
                </a:solidFill>
              </a:rPr>
              <a:t> </a:t>
            </a:r>
            <a:r>
              <a:rPr lang="ru-RU" sz="1200" b="1" dirty="0">
                <a:solidFill>
                  <a:srgbClr val="0000FF"/>
                </a:solidFill>
              </a:rPr>
              <a:t>ГБ МСЭ по </a:t>
            </a:r>
            <a:r>
              <a:rPr lang="ru-RU" sz="1200" b="1" dirty="0" err="1">
                <a:solidFill>
                  <a:srgbClr val="0000FF"/>
                </a:solidFill>
              </a:rPr>
              <a:t>Иркуткой</a:t>
            </a:r>
            <a:r>
              <a:rPr lang="ru-RU" sz="1200" b="1" dirty="0">
                <a:solidFill>
                  <a:srgbClr val="0000FF"/>
                </a:solidFill>
              </a:rPr>
              <a:t> 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90248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85" grpId="0" animBg="1"/>
      <p:bldP spid="87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64096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образовательная организация</a:t>
            </a:r>
            <a:endParaRPr lang="ru-RU" dirty="0"/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ответственное лицо по направлению « Реализация мероприятий ИПРА ребенка-инвалида, инвалида»;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Предоставляет информацию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оператору по работе с выписками из ИПРА инвалида, ребенка-инвалида;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выполнении мероприятий, предусмотренных ИПРА инвалида, ребенка-инвалида в соответствии с указанным сроком, определенном в перечне мероприятий, ответственному оператору по работе с выписками из ИПРА инвалида,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ребенка-инвалида.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077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2439" b="-1675"/>
          <a:stretch/>
        </p:blipFill>
        <p:spPr>
          <a:xfrm>
            <a:off x="1" y="28263"/>
            <a:ext cx="9252520" cy="69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6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72727"/>
            <a:ext cx="8064895" cy="611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7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90380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труда и социальной защиты Российской Федерации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15.10.2015 № 723н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36711"/>
            <a:ext cx="8640960" cy="66615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263495"/>
              </p:ext>
            </p:extLst>
          </p:nvPr>
        </p:nvGraphicFramePr>
        <p:xfrm>
          <a:off x="107504" y="1529369"/>
          <a:ext cx="7776864" cy="1224136"/>
        </p:xfrm>
        <a:graphic>
          <a:graphicData uri="http://schemas.openxmlformats.org/drawingml/2006/table">
            <a:tbl>
              <a:tblPr/>
              <a:tblGrid>
                <a:gridCol w="2808312"/>
                <a:gridCol w="1584176"/>
                <a:gridCol w="1296144"/>
                <a:gridCol w="2088232"/>
              </a:tblGrid>
              <a:tr h="1224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Наименование мероприятия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Исполнитель мероприятия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Дата исполнения мероприятия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Результат выполнения мероприятия (выполнено / не выполнено)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584253"/>
              </p:ext>
            </p:extLst>
          </p:nvPr>
        </p:nvGraphicFramePr>
        <p:xfrm>
          <a:off x="107504" y="2780928"/>
          <a:ext cx="7776864" cy="3888432"/>
        </p:xfrm>
        <a:graphic>
          <a:graphicData uri="http://schemas.openxmlformats.org/drawingml/2006/table">
            <a:tbl>
              <a:tblPr/>
              <a:tblGrid>
                <a:gridCol w="2808312"/>
                <a:gridCol w="1584176"/>
                <a:gridCol w="1296144"/>
                <a:gridCol w="2088232"/>
              </a:tblGrid>
              <a:tr h="19678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Условия по организации обучения</a:t>
                      </a:r>
                    </a:p>
                  </a:txBody>
                  <a:tcPr marL="68116" marR="68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Общеобразовательная программа</a:t>
                      </a:r>
                    </a:p>
                  </a:txBody>
                  <a:tcPr marL="68116" marR="68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116" marR="68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116" marR="68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116" marR="68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Адаптированная основная образовательная программа</a:t>
                      </a:r>
                    </a:p>
                  </a:txBody>
                  <a:tcPr marL="68116" marR="68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116" marR="68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116" marR="68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116" marR="68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Специальные педагогические условия для получения образования</a:t>
                      </a:r>
                    </a:p>
                  </a:txBody>
                  <a:tcPr marL="68116" marR="68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116" marR="68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116" marR="68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116" marR="68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8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Психолого-педагогическая помощь</a:t>
                      </a:r>
                    </a:p>
                  </a:txBody>
                  <a:tcPr marL="68116" marR="68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7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Психолого-педагогическое консультирование инвалида и его семьи</a:t>
                      </a:r>
                    </a:p>
                  </a:txBody>
                  <a:tcPr marL="68116" marR="68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116" marR="68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116" marR="68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116" marR="68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Педагогическая коррекция</a:t>
                      </a:r>
                    </a:p>
                  </a:txBody>
                  <a:tcPr marL="68116" marR="68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116" marR="68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116" marR="68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116" marR="68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4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Психолого-педагогическое сопровождение учебного процесса</a:t>
                      </a:r>
                    </a:p>
                  </a:txBody>
                  <a:tcPr marL="68116" marR="68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116" marR="68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116" marR="68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116" marR="68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75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92696"/>
            <a:ext cx="903649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Причины неисполнения мероприятий, предусмотренных ИПРА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инвалида (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ИПРА ребенка-инвалида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endParaRPr lang="ru-RU" sz="24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ourier New" panose="02070309020205020404" pitchFamily="49" charset="0"/>
                <a:ea typeface="Times New Roman" panose="02020603050405020304" pitchFamily="18" charset="0"/>
              </a:rPr>
              <a:t> ┌─┐</a:t>
            </a:r>
            <a:endParaRPr lang="ru-RU" sz="24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ourier New" panose="02070309020205020404" pitchFamily="49" charset="0"/>
                <a:ea typeface="Times New Roman" panose="02020603050405020304" pitchFamily="18" charset="0"/>
              </a:rPr>
              <a:t> │ │</a:t>
            </a:r>
            <a:endParaRPr lang="ru-RU" sz="24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Courier New" panose="02070309020205020404" pitchFamily="49" charset="0"/>
                <a:ea typeface="Times New Roman" panose="02020603050405020304" pitchFamily="18" charset="0"/>
              </a:rPr>
              <a:t> └─┘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Инвалид    (ребенок-инвалид)    либо    законный    (уполномоченный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представитель  не  обратился  в  соответствующий  орган 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государственной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власти,  орган  местного  самоуправления,  организацию     независимо от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организационно-правовых    форм    за    предоставлением    мероприятий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предусмотренных ИПРА инвалида (ИПРА ребенка-инвалида).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39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268760"/>
            <a:ext cx="892899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Courier New" panose="02070309020205020404" pitchFamily="49" charset="0"/>
                <a:ea typeface="Times New Roman" panose="02020603050405020304" pitchFamily="18" charset="0"/>
              </a:rPr>
              <a:t> ┌─┐</a:t>
            </a:r>
            <a:endParaRPr lang="ru-RU" sz="24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ourier New" panose="02070309020205020404" pitchFamily="49" charset="0"/>
                <a:ea typeface="Times New Roman" panose="02020603050405020304" pitchFamily="18" charset="0"/>
              </a:rPr>
              <a:t> │ │</a:t>
            </a:r>
            <a:endParaRPr lang="ru-RU" sz="24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Courier New" panose="02070309020205020404" pitchFamily="49" charset="0"/>
                <a:ea typeface="Times New Roman" panose="02020603050405020304" pitchFamily="18" charset="0"/>
              </a:rPr>
              <a:t> └─┘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Инвалид    (ребенок-инвалид)    либо    законный    (уполномоченный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представитель  отказался  от  того  или  иного  вида,  формы    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объема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мероприятий, предусмотренных ИПРА инвалида (ИПРА ребенка-инвалида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┌─┐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│ │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└─┘ Инвалид    (ребенок-инвалид)    либо    законный    (уполномоченный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представитель   отказался   от   реализации    ИПРА       инвалида (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ИПРА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ребенка-инвалида) в целом.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75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7" y="1052736"/>
            <a:ext cx="90364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Courier New" panose="02070309020205020404" pitchFamily="49" charset="0"/>
                <a:ea typeface="Times New Roman" panose="02020603050405020304" pitchFamily="18" charset="0"/>
              </a:rPr>
              <a:t> ┌─┐</a:t>
            </a:r>
            <a:endParaRPr lang="ru-RU" sz="24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ourier New" panose="02070309020205020404" pitchFamily="49" charset="0"/>
                <a:ea typeface="Times New Roman" panose="02020603050405020304" pitchFamily="18" charset="0"/>
              </a:rPr>
              <a:t> │ │</a:t>
            </a:r>
            <a:endParaRPr lang="ru-RU" sz="24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Courier New" panose="02070309020205020404" pitchFamily="49" charset="0"/>
                <a:ea typeface="Times New Roman" panose="02020603050405020304" pitchFamily="18" charset="0"/>
              </a:rPr>
              <a:t> └─┘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Причины  неисполнения  мероприятий,  предусмотренных  ИПРА 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инвалида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(ИПРА ребенка-инвалида), при согласии инвалида  (ребенка-инвалида) 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либо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законного (уполномоченного) представителя на их реализацию: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(указываются причины неисполнения мероприятий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предусмотренных ИПРА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инвалида (ИПРА ребенка-инвалида) по каждому невыполненному мероприятию)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Дата направления информации: "__" _______________ 20__ г.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91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Российской Федерации от 1 декабря 2014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года №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419-ФЗ </a:t>
            </a:r>
            <a:endParaRPr lang="en-US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«О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внесении изменений в отдельные законодательные акты Российской Федерации по вопросам социальной защиты инвалидов в связи с ратификацией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Конвенции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правах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инвалидов»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5293" y="140587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Статья 5</a:t>
            </a:r>
          </a:p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Внести в Федеральный закон от 24 ноября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1995 года  №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181-ФЗ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социальной защите инвалидов в Российской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Федерации» : 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5293" y="2377147"/>
            <a:ext cx="90012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Статья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реестр инвалидов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реестр инвалидов является федеральной государственной информационной системой и ведется в целях учета сведений об инвалидах, в том числе о детях-инвалидах, включая сведения о группе инвалидности, об ограничениях жизнедеятельности, о нарушенных функциях организма и степени утраты профессиональной трудоспособности инвалида, а также о проводимых реабилитационных или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абилитационных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мероприятиях, производимых инвалиду денежных выплатах и об иных мерах социальной защиты.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Оператором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указанной федеральной государственной информационной системы является федеральный орган исполнительной власти, осуществляющий функции по выработке и реализации государственной политики и нормативно-правовому регулированию в сфере социальной защиты населения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Функционирование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федерального реестра инвалидов осуществляется с применением программно-технических и иных средств, обеспечивающих совместимость и взаимодействие с другими информационными системами, используемыми для предоставления государственных услуг в электронной форме.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7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808" y="44624"/>
            <a:ext cx="8568952" cy="100811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Организационно-техническая структура 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взаимодействию с муниципальными органами управления образованием  и государственными образовательными организациями по обмену сведений о выполнении мероприятий, предусмотренных индивидуальной программой реабилитации или </a:t>
            </a:r>
            <a:r>
              <a:rPr lang="ru-RU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инвалида, ребенка-инвалида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/>
              <a:t> </a:t>
            </a:r>
            <a:endParaRPr lang="ru-RU" sz="3600" dirty="0"/>
          </a:p>
          <a:p>
            <a:endParaRPr lang="ru-RU" dirty="0"/>
          </a:p>
          <a:p>
            <a:r>
              <a:rPr lang="ru-RU" dirty="0"/>
              <a:t>	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9726" y="939985"/>
            <a:ext cx="6210881" cy="6028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ФКУ «Главное бюро медико-социальной экспертизы по Иркутской области»</a:t>
            </a:r>
            <a:r>
              <a:rPr lang="ru-RU" sz="1400" b="1" i="1" dirty="0"/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труда и социальной защиты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Двойная стрелка вверх/вниз 6"/>
          <p:cNvSpPr/>
          <p:nvPr/>
        </p:nvSpPr>
        <p:spPr>
          <a:xfrm>
            <a:off x="4420968" y="1511571"/>
            <a:ext cx="484632" cy="608076"/>
          </a:xfrm>
          <a:prstGeom prst="up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115326"/>
            <a:ext cx="7943199" cy="2748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Защищенные каналы связи </a:t>
            </a:r>
            <a:r>
              <a:rPr lang="en-US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ViPNet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(Министерство образования Иркутской области)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Двойная стрелка вверх/вниз 8"/>
          <p:cNvSpPr/>
          <p:nvPr/>
        </p:nvSpPr>
        <p:spPr>
          <a:xfrm>
            <a:off x="4442184" y="2401078"/>
            <a:ext cx="484632" cy="608076"/>
          </a:xfrm>
          <a:prstGeom prst="up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79060" y="3009154"/>
            <a:ext cx="6210881" cy="6842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учреждение «Центр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психолого-педагогической, медицинской и социальной помощи»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Двойная стрелка вверх/вниз 10"/>
          <p:cNvSpPr/>
          <p:nvPr/>
        </p:nvSpPr>
        <p:spPr>
          <a:xfrm>
            <a:off x="2354111" y="4498603"/>
            <a:ext cx="484632" cy="608076"/>
          </a:xfrm>
          <a:prstGeom prst="up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5109386"/>
            <a:ext cx="2246607" cy="6880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образовательные организации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Двойная стрелка вверх/вниз 12"/>
          <p:cNvSpPr/>
          <p:nvPr/>
        </p:nvSpPr>
        <p:spPr>
          <a:xfrm>
            <a:off x="6656421" y="4512536"/>
            <a:ext cx="484632" cy="608076"/>
          </a:xfrm>
          <a:prstGeom prst="up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295144" y="5120612"/>
            <a:ext cx="2331624" cy="6307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органы управления образованием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95144" y="6184428"/>
            <a:ext cx="2331624" cy="6735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образовательные организации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Двойная стрелка вверх/вниз 16"/>
          <p:cNvSpPr/>
          <p:nvPr/>
        </p:nvSpPr>
        <p:spPr>
          <a:xfrm>
            <a:off x="4442184" y="3693356"/>
            <a:ext cx="484632" cy="608076"/>
          </a:xfrm>
          <a:prstGeom prst="up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463755" y="4301432"/>
            <a:ext cx="4591932" cy="2099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Защищенные каналы связи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ViPNet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ГАУ ЦППМС)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Двойная стрелка вверх/вниз 18"/>
          <p:cNvSpPr/>
          <p:nvPr/>
        </p:nvSpPr>
        <p:spPr>
          <a:xfrm>
            <a:off x="7218640" y="5661248"/>
            <a:ext cx="484632" cy="608076"/>
          </a:xfrm>
          <a:prstGeom prst="up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верх/вниз 19"/>
          <p:cNvSpPr/>
          <p:nvPr/>
        </p:nvSpPr>
        <p:spPr>
          <a:xfrm>
            <a:off x="4420968" y="4498603"/>
            <a:ext cx="484632" cy="608076"/>
          </a:xfrm>
          <a:prstGeom prst="up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40384" y="5091943"/>
            <a:ext cx="2088232" cy="6922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образовательные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25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6876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3230" algn="ctr"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 !!!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3673475" cy="54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13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23" y="1628800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Статья 9. Понятие реабилитации и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абилитации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инвалидов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";</a:t>
            </a: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 часть первую изложить в следующей редакции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endParaRPr lang="ru-RU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Реабилитация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инвалидов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система и процесс полного или частичного восстановления способностей инвалидов к бытовой, общественной, профессиональной и иной деятельности.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Абилитация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инвалидов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система и процесс формирования отсутствовавших у инвалидов способностей к бытовой, общественной, профессиональной и иной деятельности. Реабилитация 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абилитация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инвалидов направлены на устранение или возможно более полную компенсацию ограничений жизнедеятельности инвалидов в целях их социальной адаптации, включая достижение ими материальной независимости и интеграцию в общество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88640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Российской Федерации от 1 декабря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2014 года 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№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419-ФЗ </a:t>
            </a:r>
            <a:endParaRPr lang="en-US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«О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внесении изменений в отдельные законодательные акты Российской Федерации по вопросам социальной защиты инвалидов в связи с ратификацией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Конвенции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правах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инвалидов»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14256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10) в статье 11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часть первую изложить в следующей редакции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Индивидуальная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реабилитации или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абилитации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инвалида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комплекс оптимальных для инвалида реабилитационных мероприятий, включающий в себя отдельные виды, формы, объемы, сроки и порядок реализации медицинских, профессиональных и других реабилитационных мер, направленных на восстановление, компенсацию нарушенных функций организма, формирование, восстановление, компенсацию способностей инвалида к выполнению определенных видов деятельности.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учреждения медико-социальной экспертизы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могут при необходимости привлекать к разработке индивидуальных программ реабилитации или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абилитации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инвалидов организации, осуществляющие деятельность по реабилитации,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абилитации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инвалидов.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Порядок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разработки и реализации индивидуальной программы реабилитации или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абилитации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инвалида и ее форма определяются федеральным органом исполнительной власти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осуществляющим функции по выработке и реализации государственной политики и нормативно-правовому регулированию в сфере социальной защиты населения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88640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Российской Федерации от 1 декабря 2014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года №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419-ФЗ </a:t>
            </a:r>
            <a:endParaRPr lang="en-US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«О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внесении изменений в отдельные законодательные акты Российской Федерации по вопросам социальной защиты инвалидов в связи с ратификацией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Конвенции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правах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инвалидов»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988840"/>
            <a:ext cx="90364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и) дополнить частями восьмой и девятой следующего содержания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учреждения медико-социальной экспертизы направляют выписки из индивидуальной программы реабилитации или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абилитации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инвалида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соответствующие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органы исполнительной власти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органы местного самоуправления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 независимо от их организационно-правовых форм,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которые возложено проведение мероприятий, предусмотренных индивидуальной программой реабилитации или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абилитации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инвалида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Указанные органы и организации предоставляют информацию об исполнении возложенных на них индивидуальной программой реабилитации или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абилитации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инвалида мероприятий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федеральные учреждения медико-социальной экспертизы по форме и в порядке, которые утверждаются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социальной защиты населения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88640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Российской Федерации от 1 декабря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2014 года 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№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419-ФЗ </a:t>
            </a:r>
            <a:endParaRPr lang="en-US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«О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внесении изменений в отдельные законодательные акты Российской Федерации по вопросам социальной защиты инвалидов в связи с ратификацией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Конвенции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правах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инвалидов»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69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7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труда и социальной защиты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31.07.2015 года  № 528н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утверждении Порядка разработки и реализации индивидуальной программы реабилитации или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инвалида, индивидуальной программы реабилитации или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ребенка-инвалида, выдаваемых федеральными государственными учреждениями медико-социальной экспертизы,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их форм»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59" y="3068960"/>
            <a:ext cx="770485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труда и социальной защиты Российской Федерации от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15.10.2015 года 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723н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формы и Порядка предоставления органами исполнительной власти субъектов Российской Федерации, органами местного самоуправления и организациями независимо от их организационно-правовых форм информации об исполнении возложенных на них индивидуальной программой реабилитации или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инвалида и индивидуальной программой реабилитации или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ребенка-инвалида мероприятий в федеральные государственные учреждения медико-социальной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экспертизы»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4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7346"/>
            <a:ext cx="903649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№2 к приказу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труда и социальной защиты Российской Федерации от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15.10.2015 года 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723н</a:t>
            </a:r>
          </a:p>
          <a:p>
            <a:pPr indent="45720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Государственные образовательные организации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 независимо от их организационно-правовых форм предоставляют информацию об исполнении возложенных на них ИПРА инвалида, ИПРА ребенка-инвалида мероприятий органам исполнительной власти субъекта Российской Федерации, территориальному отделению Фонда социального страхования Российской Федерации (далее - территориальное отделение Фонда), которые формируют сводную информацию об исполнении указанных мероприятий и представляют ее Учреждению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Органы исполнительной власти субъекта Российской Федерации и территориальное отделение Фонда представляют сводную информацию об исполнении мероприятий, предусмотренных ИПРА инвалида, ИПРА ребенка-инвалида (далее - сводная информация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indent="457200" algn="just"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исполнительной власти субъекта Российской Федерации в сфере образования - в части исполнения мероприятий по психолого-педагогической реабилитации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30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52355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разработки ИПРА инвалида (ИПРА ребенка-инвалида)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850" y="764704"/>
            <a:ext cx="8496944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ИПРА инвалида (ИПРА ребенка-инвалида) разрабатывается при проведении медико-социальной экспертизы гражданина исходя из комплексной оценки ограничений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жизнедеятельности;</a:t>
            </a:r>
          </a:p>
          <a:p>
            <a:pPr marL="342900" indent="-342900" algn="just"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приглашению руководителя бюро (главного бюро, Федерального бюро) или уполномоченного заместителя руководителя главного бюро (Федерального бюро) в формировании ИПРА инвалида (ИПРА ребенка-инвалида) могут принимать участие с правом совещательного голоса специалисты медицинских организаций, государственных внебюджетных фондов, государственной службы занятости населения, работодатели, педагоги и другие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случаях, требующих применения сложных видов реабилитационно-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абилитационной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экспертной диагностики, гражданин может быть направлен для разработки или коррекции ИПРА инвалида (ИПРА ребенка-инвалида) в главное бюро, Федеральное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бюро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 startAt="4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 разрабатывается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год, 2 года или бессрочно,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ИПРА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ребенка-  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инвалида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разрабатывается на 1 год, 2 года или до достижения возраста 18 лет.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внесения дополнений или изменений в ИПРА инвалида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ИПРА ребенка-инвалида) оформляется новое направление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     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социальную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экспертизу и составляется новая ИПРА инвалида (ИПРА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ребенка- 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инвалида).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355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6630" y="11663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реализации ИПРА инвалида (ИПРА ребенка-инвалида)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578" y="442211"/>
            <a:ext cx="8712968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реализации ИПРА инвалида (ИПРА ребенка-инвалида) обеспечиваются последовательность, комплексность и непрерывность в осуществлении реабилитационных или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абилитационных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мероприятий, динамическое наблюдение и контроль за эффективностью проведенных 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мероприятий;</a:t>
            </a:r>
          </a:p>
          <a:p>
            <a:pPr marL="342900" indent="-342900" algn="just">
              <a:buAutoNum type="arabicPeriod"/>
            </a:pP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Федеральное 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медико-социальной экспертизы направляет выписку из ИПРА инвалида (ИПРА ребенка-инвалида) (далее - Выписка) в орган исполнительной власти субъекта Российской Федерации в соответствующей сфере деятельности, региональные отделения Фонда социального страхования Российской Федерации по месту жительства инвалида (ребенка-инвалида), определенные в соответствии с его ИПРА исполнителями реабилитационных или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абилитационных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5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ru-RU" sz="15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Выписка 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направляется для выполнения следующих мероприятий:</a:t>
            </a:r>
          </a:p>
          <a:p>
            <a:pPr indent="342900" algn="just"/>
            <a:endParaRPr lang="ru-RU" sz="1500" dirty="0"/>
          </a:p>
          <a:p>
            <a:pPr indent="342900" algn="just"/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по психолого-педагогической реабилитации или 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 орган исполнительной власти субъекта Российской Федерации в сфере образования</a:t>
            </a:r>
            <a:r>
              <a:rPr 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42900" algn="just"/>
            <a:endParaRPr lang="ru-RU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Выписка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направляется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ФКУ «Главным бюро медико-социальной экспертизы по Иркутской области»       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   министерство образования Иркутской области, 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3 рабочих дней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даты выдачи ИПРА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инвалида (ИПРА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ребенка-инвалида) с использованием единой системы межведомственного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электронного взаимодействия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подключаемых к ней региональных систем межведомственного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электронного  взаимодействия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при отсутствии доступа к этой системе - на бумажном носителе с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соблюдением требований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 Российской Федерации о персональных данных.</a:t>
            </a:r>
          </a:p>
          <a:p>
            <a:pPr marL="342900" indent="-342900" algn="just">
              <a:buAutoNum type="arabicPeriod"/>
            </a:pP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52818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684</TotalTime>
  <Words>1732</Words>
  <Application>Microsoft Office PowerPoint</Application>
  <PresentationFormat>Экран (4:3)</PresentationFormat>
  <Paragraphs>188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Коршунова Людмила Ивановна, начальник отдела социальной адаптации отдельных категорий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Администратор</cp:lastModifiedBy>
  <cp:revision>137</cp:revision>
  <dcterms:created xsi:type="dcterms:W3CDTF">2013-02-16T20:07:59Z</dcterms:created>
  <dcterms:modified xsi:type="dcterms:W3CDTF">2016-03-17T05:14:39Z</dcterms:modified>
</cp:coreProperties>
</file>