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4" r:id="rId3"/>
    <p:sldId id="286" r:id="rId4"/>
    <p:sldId id="287" r:id="rId5"/>
    <p:sldId id="296" r:id="rId6"/>
    <p:sldId id="285" r:id="rId7"/>
    <p:sldId id="297" r:id="rId8"/>
    <p:sldId id="298" r:id="rId9"/>
    <p:sldId id="299" r:id="rId10"/>
    <p:sldId id="303" r:id="rId11"/>
    <p:sldId id="300" r:id="rId12"/>
    <p:sldId id="301" r:id="rId13"/>
    <p:sldId id="294" r:id="rId14"/>
    <p:sldId id="295" r:id="rId15"/>
    <p:sldId id="302" r:id="rId16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0DCB9F0-9093-4EB0-96FA-A2ABE6CC4ECB}">
          <p14:sldIdLst>
            <p14:sldId id="266"/>
            <p14:sldId id="284"/>
            <p14:sldId id="286"/>
            <p14:sldId id="287"/>
            <p14:sldId id="296"/>
            <p14:sldId id="285"/>
            <p14:sldId id="297"/>
            <p14:sldId id="298"/>
            <p14:sldId id="299"/>
            <p14:sldId id="303"/>
            <p14:sldId id="300"/>
            <p14:sldId id="301"/>
            <p14:sldId id="294"/>
            <p14:sldId id="295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детей с ОВЗ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15695 чел.</c:v>
                </c:pt>
                <c:pt idx="1">
                  <c:v>5301 чел.</c:v>
                </c:pt>
                <c:pt idx="2">
                  <c:v>6432 чел.</c:v>
                </c:pt>
                <c:pt idx="3">
                  <c:v>3329 чел.</c:v>
                </c:pt>
                <c:pt idx="4">
                  <c:v>4590 чел.</c:v>
                </c:pt>
                <c:pt idx="5">
                  <c:v>1240 чел.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15695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детей-инвалидов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15695 чел.</c:v>
                </c:pt>
                <c:pt idx="1">
                  <c:v>5301 чел.</c:v>
                </c:pt>
                <c:pt idx="2">
                  <c:v>6432 чел.</c:v>
                </c:pt>
                <c:pt idx="3">
                  <c:v>3329 чел.</c:v>
                </c:pt>
                <c:pt idx="4">
                  <c:v>4590 чел.</c:v>
                </c:pt>
                <c:pt idx="5">
                  <c:v>1240 чел.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5301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численность детей с ОВЗ, обучающихся в массовых классах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15695 чел.</c:v>
                </c:pt>
                <c:pt idx="1">
                  <c:v>5301 чел.</c:v>
                </c:pt>
                <c:pt idx="2">
                  <c:v>6432 чел.</c:v>
                </c:pt>
                <c:pt idx="3">
                  <c:v>3329 чел.</c:v>
                </c:pt>
                <c:pt idx="4">
                  <c:v>4590 чел.</c:v>
                </c:pt>
                <c:pt idx="5">
                  <c:v>1240 чел.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2">
                  <c:v>6432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численность детей-инвалидов, обучающихся в массовых классах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15695 чел.</c:v>
                </c:pt>
                <c:pt idx="1">
                  <c:v>5301 чел.</c:v>
                </c:pt>
                <c:pt idx="2">
                  <c:v>6432 чел.</c:v>
                </c:pt>
                <c:pt idx="3">
                  <c:v>3329 чел.</c:v>
                </c:pt>
                <c:pt idx="4">
                  <c:v>4590 чел.</c:v>
                </c:pt>
                <c:pt idx="5">
                  <c:v>1240 чел.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3">
                  <c:v>3329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численность детей с ОВЗ в специальных коррекционных школах и школах-интернатах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15695 чел.</c:v>
                </c:pt>
                <c:pt idx="1">
                  <c:v>5301 чел.</c:v>
                </c:pt>
                <c:pt idx="2">
                  <c:v>6432 чел.</c:v>
                </c:pt>
                <c:pt idx="3">
                  <c:v>3329 чел.</c:v>
                </c:pt>
                <c:pt idx="4">
                  <c:v>4590 чел.</c:v>
                </c:pt>
                <c:pt idx="5">
                  <c:v>1240 чел.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4">
                  <c:v>4590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численность детей-инвалидов в специальных коррекционных школах и школах-интернатах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Лист1!$A$2:$A$7</c:f>
              <c:strCache>
                <c:ptCount val="6"/>
                <c:pt idx="0">
                  <c:v>15695 чел.</c:v>
                </c:pt>
                <c:pt idx="1">
                  <c:v>5301 чел.</c:v>
                </c:pt>
                <c:pt idx="2">
                  <c:v>6432 чел.</c:v>
                </c:pt>
                <c:pt idx="3">
                  <c:v>3329 чел.</c:v>
                </c:pt>
                <c:pt idx="4">
                  <c:v>4590 чел.</c:v>
                </c:pt>
                <c:pt idx="5">
                  <c:v>1240 чел.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5">
                  <c:v>1240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291832"/>
        <c:axId val="164292216"/>
      </c:barChart>
      <c:catAx>
        <c:axId val="164291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292216"/>
        <c:crosses val="autoZero"/>
        <c:auto val="1"/>
        <c:lblAlgn val="ctr"/>
        <c:lblOffset val="100"/>
        <c:noMultiLvlLbl val="0"/>
      </c:catAx>
      <c:valAx>
        <c:axId val="16429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291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62027927035669117"/>
          <c:w val="0.98086842405568864"/>
          <c:h val="0.366723485122042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96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6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03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98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42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68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10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4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84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2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6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5188-BAC0-42C6-80DA-EC7C34E200D4}" type="datetimeFigureOut">
              <a:rPr lang="ru-RU" smtClean="0"/>
              <a:t>15.03.2016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A9B93-6613-42E8-B38D-2CE8392A9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?id=71064864&amp;sub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000" b="1" dirty="0" smtClean="0"/>
          </a:p>
          <a:p>
            <a:pPr marL="0" indent="0" algn="ctr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отдельных аспектах реализации федеральных государственных образовательных стандартов инклюзивного образования на уровне образовательной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организации»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53" y="3725333"/>
            <a:ext cx="7097265" cy="140854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96498" y="5133878"/>
            <a:ext cx="5005952" cy="133285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О.В.Кучергина,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заведующий лабораторией коррекционного образования ГАУ ДПО «Институт развития образования Иркутской области»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07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4" descr="Отдельный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18216" y="980150"/>
            <a:ext cx="8572500" cy="563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32933" y="-27384"/>
            <a:ext cx="10143067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содержательных компонентов Стандарта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8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0933"/>
            <a:ext cx="10515600" cy="590603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 обучающихся с ОВЗ включает в себя требования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структуре адаптированной основной общеобразовательной программы начального общего образования (АООП НОО)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условиям реализации АООП НОО (кадровым, финансовым, материально-техническим и иным)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освоения АООП НОО (личностным, предметным,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обучающихся с умственной отсталостью (интеллектуальными нарушениями)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в себя требования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структуре адаптированной основной общеобразовательной программы (АООП)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условиям реализации АООП (кадровым, финансовым, материально-техническим и иным)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результатам освоения АООП (личностным, предметным)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92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067" y="338667"/>
            <a:ext cx="11362266" cy="623146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АООП НОО  подразумевает наличие следующих разделов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(пояснительная записка, планируемые результаты освоения АОООП НОО, система оценки достижения планируемых результатов освоения обучающимися с ОВЗ АООП НОО)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(программы, ориентированные на достижение обучающимися с ОВЗ личностных, предметных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результатов: программа формирования УУД, коррекционной работы, внеурочной деятельности и др.)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(учебный план, система специальных условий реализации АООП НОО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АООП подразумевает наличие следующих разделов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(пояснительная записка, планируемые результаты освоения АООП, система оценки достижения планируемых результатов освоения обучающимися АООП)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(программы, ориентированные на достижение обучающимися личностных и предметных результатов: программа формирования базовых учебных действий, программа коррекционной работы, программа внеурочной деятельности и др.)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(учебный план, система специальных условий реализации АООП НОО)</a:t>
            </a:r>
          </a:p>
          <a:p>
            <a:pPr marL="0" indent="0" algn="ctr"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федерального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реестра: </a:t>
            </a:r>
            <a:r>
              <a:rPr lang="en-US" sz="4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fgosreestr.ru</a:t>
            </a:r>
            <a:endParaRPr lang="ru-RU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33" y="270933"/>
            <a:ext cx="11484319" cy="54105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нноваций в деятельности школы с 01.09.2016 г., реализующей ФГОС НОО обучающихся с ОВЗ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230887"/>
              </p:ext>
            </p:extLst>
          </p:nvPr>
        </p:nvGraphicFramePr>
        <p:xfrm>
          <a:off x="304801" y="819398"/>
          <a:ext cx="11653652" cy="6021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5066"/>
                <a:gridCol w="7098586"/>
              </a:tblGrid>
              <a:tr h="38975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содержании  обучения: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организации деятельности школы:</a:t>
                      </a:r>
                      <a:endParaRPr lang="ru-RU" sz="2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8574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новые примерные основные программы (примерные АООП НОО обучающихся с ОВЗ и примерные адаптированные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предметные программы)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корректировка нормативно-правовой базы деятельности образовательной организации (Устав,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положения, правила, инструкции и пр.)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4075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новые учебники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приведение условий организации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образовательного процесса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(организационных, кадровых и материально-технических) в соответствии с требованиями:</a:t>
                      </a:r>
                    </a:p>
                    <a:p>
                      <a:pPr marL="0" indent="-285750" algn="just"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ФГОС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НОО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обучающихся с ОВЗ (приказ министерства образования и науки РФ от 19.12.2014 г. №1598)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indent="-285750" algn="just">
                        <a:buFontTx/>
                        <a:buChar char="-"/>
                      </a:pPr>
                      <a:r>
                        <a:rPr lang="ru-RU" sz="18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СаНПиН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2.4.2.3286-15 и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СанПиН 2.4.2.2821-10;</a:t>
                      </a:r>
                      <a:endParaRPr lang="ru-RU" sz="1800" u="non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-285750" algn="just">
                        <a:buFontTx/>
                        <a:buChar char="-"/>
                      </a:pP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приказа Министерства образования и науки РФ от 30.08.2013 г. №1015 г.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образования»;</a:t>
                      </a:r>
                    </a:p>
                    <a:p>
                      <a:pPr marL="0" indent="-285750" algn="just"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приказа министерства образования и науки РФ от 09.11.2015 г. №1309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          </a:r>
                      <a:endParaRPr lang="ru-RU" sz="1800" u="none" strike="noStrike" kern="1200" baseline="0" dirty="0" smtClean="0">
                        <a:ln>
                          <a:solidFill>
                            <a:schemeClr val="dk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407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реализация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ИОМ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74823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реализация АООП НОО: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 отдельных учебных предметов (курсов);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внеурочной деятельности;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формирования универсальных учебных действий;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коррекционной работы;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духовно-нравственного развития, воспитания;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формирования экологической культуры, здорового и безопасного образа жизни и пр.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2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133" y="297392"/>
            <a:ext cx="11396133" cy="49847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Инноваций в деятельности школы с 01.09.2016 г., реализующей ФГОС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умственной отсталостью (интеллектуальными нарушениями)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60209"/>
              </p:ext>
            </p:extLst>
          </p:nvPr>
        </p:nvGraphicFramePr>
        <p:xfrm>
          <a:off x="270933" y="892810"/>
          <a:ext cx="11768667" cy="594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0"/>
                <a:gridCol w="6942667"/>
              </a:tblGrid>
              <a:tr h="34332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содержании  обучения: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организации деятельности школы: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8882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новые примерные основные программы (примерная АООП и примерные адаптированные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предметные программы)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корректировка нормативно-правовой базы деятельности образовательной организации (Устав,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положения, правила, инструкции и пр.)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7553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новые учебники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/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приведение условий организации</a:t>
                      </a:r>
                      <a:r>
                        <a:rPr lang="ru-RU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образовательного процесса</a:t>
                      </a:r>
                      <a:r>
                        <a:rPr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(организационных, кадровых и материально-технических) в соответствии с требованиями: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ФГОС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</a:t>
                      </a:r>
                      <a:r>
                        <a:rPr lang="ru-RU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обучающихся с умственной отсталостью (интеллектуальными нарушениями)</a:t>
                      </a:r>
                      <a:endParaRPr lang="ru-RU" sz="1700" u="non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75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СаНПиН</a:t>
                      </a:r>
                      <a:r>
                        <a:rPr lang="ru-RU" sz="175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2.4.2.3286-15 и</a:t>
                      </a:r>
                      <a:r>
                        <a:rPr lang="ru-RU" sz="175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СанПиН 2.4.2.2821-10;</a:t>
                      </a:r>
                      <a:endParaRPr lang="ru-RU" sz="1750" u="none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75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приказа Министерства образования и науки РФ от 30.08.2013 г. №1015 г.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</a:t>
                      </a:r>
                    </a:p>
                    <a:p>
                      <a:pPr marL="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7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приказа министерства образования и науки РФ от 09.11.2015 г. №1309</a:t>
                      </a:r>
                      <a:r>
                        <a:rPr lang="ru-RU" sz="175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</a:t>
                      </a:r>
                      <a:r>
                        <a:rPr lang="ru-RU" sz="175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</a:t>
                      </a:r>
                      <a:endParaRPr lang="ru-RU" sz="1750" u="none" strike="noStrike" kern="1200" baseline="0" dirty="0" smtClean="0">
                        <a:ln>
                          <a:solidFill>
                            <a:schemeClr val="dk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реализация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ИОМ и СИПР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215217">
                <a:tc rowSpan="2"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реализация АООП: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формирования базовых учебных действий;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 отдельных учебных предметов,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курсов коррекционно-развивающей области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духовно-нравственного развития, воспитания;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 формирования экологической культуры, здорового и безопасного образа жизни;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программы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коррекционной работы;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сотрудничества с родителями;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внеурочной деятельности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</a:pPr>
                      <a:r>
                        <a:rPr lang="ru-RU" sz="1800" b="1" u="none" strike="noStrike" kern="1200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нормативного срока обучения (до 13 лет)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76847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коррекционного образования Центра воспитания, социализации и неформального образования ГАУ ДПО «Институт развития образования Иркутской области»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16665"/>
            <a:ext cx="10515600" cy="435186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ГАУ ДПО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ИРО (вкладка ФГОС     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коррекционного образования)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по дополнительной профессиональной программе повышения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федеральных государственных образовательных стандартов обучающихся с ограниченными возможностями здоровья и умственной отсталостью (интеллектуальными нарушениями) в условиях общеобразовательной организации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(72 ч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подается в ГАУ ДПО ИРО с указанием наименования программы повышения квалификации, ФИО и должностей слушателей: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Иркутск, ул.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Красноказачья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10 А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почты: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info@iro38.ru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078134" y="2285999"/>
            <a:ext cx="5418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49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5979"/>
            <a:ext cx="10515600" cy="9654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изменение целей и содержания образования, критериев его эффективности, что проявляется, прежде всего, в следующем: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455" y="948267"/>
            <a:ext cx="11515240" cy="57005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регламентированного, авторитарного обучения и воспитания к гуманистическому, ненасильственному.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культуроемкости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образования, базой которого является вся мировая и отечественная культура.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и уровневая дифференциация образовательных программ и методик, учёт потребностей и возможностей каждого ребенка.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выявление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 одаренных детей.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разнообразию форм образования. Каждая образовательная организация адаптируется к возможностям развития и потребностям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детей с ограниченными возможностями здоровья.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на диагностическую основу с целью обеспечения психолого-педагогического сопровождения образовательного процесса.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целом как системы и каждой его составляющей – конкретной образовательной организации.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понимания стандарта на всех уровнях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регионального и местного (муниципального) факторов в образовании.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Непрерывное образование, представляющее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процесс роста образовательного (общего и профессионального) потенциала личности на протяжении всей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9767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7684" y="389467"/>
            <a:ext cx="10515600" cy="88053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 Законом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от 29.12.2012 г. №273-ФЗ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5130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инклюзивное образование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(статья 2);</a:t>
            </a:r>
            <a:endParaRPr lang="ru-RU" sz="3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 </a:t>
            </a: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(статья 2);</a:t>
            </a:r>
          </a:p>
          <a:p>
            <a:pPr algn="just"/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специальными условиями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образования обучающимися с ограниченными возможностями здоровья в настоящем Федеральном законе понимаются условия обучения, воспитания и развития таких обучающихся,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(статья 79).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68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группы лиц (обучающихся) с ограниченными возможностями здоровья: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 (глухие; слабослышащие; позднооглохшие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зрения (незрячие; слабовидящие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функций опорно-двигательного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нарушениями эмоционально-волевой сферы (с нарушениями аутистического спектра);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интеллекта;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задержкой психического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тяжелыми нарушениями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сложными недостатками развития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584" y="4361763"/>
            <a:ext cx="3469183" cy="1412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9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3200"/>
            <a:ext cx="10515600" cy="91439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с ОВЗ и детей-инвалидов, обучающихся в 2015 – 2016 учебном году в общеобразовательных организациях Иркутской области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(начальное общее, основное общее и среднее общее образование):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440267" y="1117599"/>
          <a:ext cx="11277599" cy="5317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21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372532" y="482602"/>
            <a:ext cx="11446933" cy="6090057"/>
            <a:chOff x="-888825" y="114"/>
            <a:chExt cx="8649302" cy="6267336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-888825" y="114"/>
              <a:ext cx="8649302" cy="6115592"/>
              <a:chOff x="-888825" y="114"/>
              <a:chExt cx="8649302" cy="6115592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-888825" y="114"/>
                <a:ext cx="8649302" cy="6115592"/>
                <a:chOff x="-888825" y="114"/>
                <a:chExt cx="8649302" cy="6115592"/>
              </a:xfrm>
            </p:grpSpPr>
            <p:grpSp>
              <p:nvGrpSpPr>
                <p:cNvPr id="42" name="Группа 41"/>
                <p:cNvGrpSpPr/>
                <p:nvPr/>
              </p:nvGrpSpPr>
              <p:grpSpPr>
                <a:xfrm>
                  <a:off x="-888825" y="114"/>
                  <a:ext cx="8649302" cy="4954712"/>
                  <a:chOff x="-888825" y="114"/>
                  <a:chExt cx="8649302" cy="4954712"/>
                </a:xfrm>
              </p:grpSpPr>
              <p:grpSp>
                <p:nvGrpSpPr>
                  <p:cNvPr id="44" name="Группа 43"/>
                  <p:cNvGrpSpPr/>
                  <p:nvPr/>
                </p:nvGrpSpPr>
                <p:grpSpPr>
                  <a:xfrm>
                    <a:off x="-888825" y="114"/>
                    <a:ext cx="8649302" cy="3699421"/>
                    <a:chOff x="-888825" y="114"/>
                    <a:chExt cx="8649302" cy="3699421"/>
                  </a:xfrm>
                </p:grpSpPr>
                <p:grpSp>
                  <p:nvGrpSpPr>
                    <p:cNvPr id="46" name="Группа 45"/>
                    <p:cNvGrpSpPr/>
                    <p:nvPr/>
                  </p:nvGrpSpPr>
                  <p:grpSpPr>
                    <a:xfrm>
                      <a:off x="-888825" y="114"/>
                      <a:ext cx="8649302" cy="2567116"/>
                      <a:chOff x="-888825" y="114"/>
                      <a:chExt cx="8649302" cy="2567116"/>
                    </a:xfrm>
                  </p:grpSpPr>
                  <p:sp>
                    <p:nvSpPr>
                      <p:cNvPr id="48" name="Блок-схема: альтернативный процесс 47"/>
                      <p:cNvSpPr/>
                      <p:nvPr/>
                    </p:nvSpPr>
                    <p:spPr>
                      <a:xfrm>
                        <a:off x="-888825" y="114"/>
                        <a:ext cx="8649302" cy="729227"/>
                      </a:xfrm>
                      <a:prstGeom prst="flowChartAlternateProcess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800"/>
                          </a:spcAft>
                        </a:pPr>
                        <a:r>
                          <a:rPr lang="ru-RU" b="1" cap="all" dirty="0" smtClean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Реализуемые Модели </a:t>
                        </a:r>
                        <a:r>
                          <a:rPr lang="ru-RU" b="1" cap="all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инклюзивного образования в Иркутской области</a:t>
                        </a:r>
                        <a:endParaRPr lang="ru-RU" cap="all" dirty="0">
                          <a:solidFill>
                            <a:srgbClr val="FF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51" name="Блок-схема: альтернативный процесс 50"/>
                      <p:cNvSpPr/>
                      <p:nvPr/>
                    </p:nvSpPr>
                    <p:spPr>
                      <a:xfrm>
                        <a:off x="-402621" y="1242904"/>
                        <a:ext cx="3479194" cy="1324326"/>
                      </a:xfrm>
                      <a:prstGeom prst="flowChartAlternateProcess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>
                          <a:lnSpc>
                            <a:spcPct val="107000"/>
                          </a:lnSpc>
                          <a:spcAft>
                            <a:spcPts val="800"/>
                          </a:spcAft>
                        </a:pPr>
                        <a:r>
                          <a:rPr lang="ru-RU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Инклюзивные (интегрированные) формы обучения в системе муниципальных общеобразовательных </a:t>
                        </a:r>
                        <a:r>
                          <a:rPr lang="ru-RU" b="1" dirty="0" smtClean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a:t>школ и негосударственных ОО</a:t>
                        </a:r>
                        <a:endParaRPr lang="ru-RU" b="1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47" name="Блок-схема: альтернативный процесс 46"/>
                    <p:cNvSpPr/>
                    <p:nvPr/>
                  </p:nvSpPr>
                  <p:spPr>
                    <a:xfrm>
                      <a:off x="-402621" y="2680360"/>
                      <a:ext cx="3426805" cy="1019175"/>
                    </a:xfrm>
                    <a:prstGeom prst="flowChartAlternateProcess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Совместное обучение с детьми, не имеющими ограничений по здоровью (массовые классы)</a:t>
                      </a:r>
                      <a:endParaRPr lang="ru-RU" b="1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45" name="Блок-схема: альтернативный процесс 44"/>
                  <p:cNvSpPr/>
                  <p:nvPr/>
                </p:nvSpPr>
                <p:spPr>
                  <a:xfrm>
                    <a:off x="-402621" y="3786662"/>
                    <a:ext cx="3411959" cy="1168164"/>
                  </a:xfrm>
                  <a:prstGeom prst="flowChartAlternateProcess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</a:pPr>
                    <a:r>
                      <a:rPr lang="ru-RU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Обучение в специально организованных классах для </a:t>
                    </a:r>
                    <a:r>
                      <a:rPr lang="ru-RU" b="1" dirty="0" smtClean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обучающихся с ОВЗ</a:t>
                    </a:r>
                    <a:r>
                      <a:rPr lang="ru-RU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 </a:t>
                    </a:r>
                  </a:p>
                  <a:p>
                    <a:pPr algn="ctr">
                      <a:lnSpc>
                        <a:spcPct val="107000"/>
                      </a:lnSpc>
                    </a:pPr>
                    <a:r>
                      <a:rPr lang="ru-RU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(</a:t>
                    </a:r>
                    <a:r>
                      <a:rPr lang="ru-RU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коррекционные классы)</a:t>
                    </a:r>
                    <a:endParaRPr lang="ru-RU" b="1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43" name="Блок-схема: альтернативный процесс 42"/>
                <p:cNvSpPr/>
                <p:nvPr/>
              </p:nvSpPr>
              <p:spPr>
                <a:xfrm>
                  <a:off x="-402621" y="5067956"/>
                  <a:ext cx="3374419" cy="1047750"/>
                </a:xfrm>
                <a:prstGeom prst="flowChartAlternateProcess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ru-RU" b="1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Индивидуальное обучение на дому или в медицинских организациях</a:t>
                  </a:r>
                  <a:endParaRPr lang="ru-RU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3" name="Группа 32"/>
              <p:cNvGrpSpPr/>
              <p:nvPr/>
            </p:nvGrpSpPr>
            <p:grpSpPr>
              <a:xfrm>
                <a:off x="4352924" y="1315025"/>
                <a:ext cx="3305194" cy="4722791"/>
                <a:chOff x="-1" y="229175"/>
                <a:chExt cx="3305194" cy="4722791"/>
              </a:xfrm>
            </p:grpSpPr>
            <p:grpSp>
              <p:nvGrpSpPr>
                <p:cNvPr id="34" name="Группа 33"/>
                <p:cNvGrpSpPr/>
                <p:nvPr/>
              </p:nvGrpSpPr>
              <p:grpSpPr>
                <a:xfrm>
                  <a:off x="35234" y="2878376"/>
                  <a:ext cx="3269959" cy="2073590"/>
                  <a:chOff x="35234" y="-941149"/>
                  <a:chExt cx="3269959" cy="2073590"/>
                </a:xfrm>
              </p:grpSpPr>
              <p:sp>
                <p:nvSpPr>
                  <p:cNvPr id="40" name="Блок-схема: альтернативный процесс 39"/>
                  <p:cNvSpPr/>
                  <p:nvPr/>
                </p:nvSpPr>
                <p:spPr>
                  <a:xfrm>
                    <a:off x="35234" y="-941149"/>
                    <a:ext cx="3269959" cy="990600"/>
                  </a:xfrm>
                  <a:prstGeom prst="flowChartAlternateProcess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ru-RU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Обучение в </a:t>
                    </a:r>
                    <a:r>
                      <a:rPr lang="ru-RU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организованных классах </a:t>
                    </a:r>
                    <a:r>
                      <a:rPr lang="ru-RU" b="1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(группах)</a:t>
                    </a:r>
                    <a:endParaRPr lang="ru-RU" b="1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1" name="Блок-схема: альтернативный процесс 40"/>
                  <p:cNvSpPr/>
                  <p:nvPr/>
                </p:nvSpPr>
                <p:spPr>
                  <a:xfrm>
                    <a:off x="94094" y="162581"/>
                    <a:ext cx="3211099" cy="969860"/>
                  </a:xfrm>
                  <a:prstGeom prst="flowChartAlternateProcess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endParaRPr lang="ru-RU" sz="1400" dirty="0" smtClean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ru-RU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Индивидуальное обучение на дому или в медицинских организациях</a:t>
                    </a:r>
                  </a:p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ru-RU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 </a:t>
                    </a:r>
                  </a:p>
                </p:txBody>
              </p:sp>
            </p:grpSp>
            <p:grpSp>
              <p:nvGrpSpPr>
                <p:cNvPr id="35" name="Группа 34"/>
                <p:cNvGrpSpPr/>
                <p:nvPr/>
              </p:nvGrpSpPr>
              <p:grpSpPr>
                <a:xfrm>
                  <a:off x="-1" y="229175"/>
                  <a:ext cx="3305194" cy="2460587"/>
                  <a:chOff x="-1" y="229175"/>
                  <a:chExt cx="3305194" cy="2460587"/>
                </a:xfrm>
              </p:grpSpPr>
              <p:sp>
                <p:nvSpPr>
                  <p:cNvPr id="36" name="Блок-схема: альтернативный процесс 35"/>
                  <p:cNvSpPr/>
                  <p:nvPr/>
                </p:nvSpPr>
                <p:spPr>
                  <a:xfrm>
                    <a:off x="19049" y="1332189"/>
                    <a:ext cx="3286144" cy="1357573"/>
                  </a:xfrm>
                  <a:prstGeom prst="flowChartAlternateProcess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ru-RU" b="1" dirty="0" smtClean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37 </a:t>
                    </a:r>
                    <a:r>
                      <a:rPr lang="ru-RU" b="1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специальных </a:t>
                    </a:r>
                    <a:r>
                      <a:rPr lang="ru-RU" b="1" dirty="0" smtClean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(коррекционных) </a:t>
                    </a:r>
                    <a:r>
                      <a:rPr lang="ru-RU" b="1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школ </a:t>
                    </a:r>
                    <a:r>
                      <a:rPr lang="ru-RU" b="1" dirty="0" smtClean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и школ-интернатов для </a:t>
                    </a:r>
                    <a:r>
                      <a:rPr lang="ru-RU" b="1" dirty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разных групп обучающихся с </a:t>
                    </a:r>
                    <a:r>
                      <a:rPr lang="ru-RU" b="1" dirty="0" smtClean="0"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ОВЗ</a:t>
                    </a:r>
                    <a:r>
                      <a: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 </a:t>
                    </a:r>
                  </a:p>
                </p:txBody>
              </p:sp>
              <p:sp>
                <p:nvSpPr>
                  <p:cNvPr id="38" name="Блок-схема: альтернативный процесс 37"/>
                  <p:cNvSpPr/>
                  <p:nvPr/>
                </p:nvSpPr>
                <p:spPr>
                  <a:xfrm>
                    <a:off x="-1" y="229175"/>
                    <a:ext cx="3305194" cy="914400"/>
                  </a:xfrm>
                  <a:prstGeom prst="flowChartAlternateProcess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ru-RU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Инклюзивные формы обучения в системе специальных (коррекционных) школ</a:t>
                    </a:r>
                    <a:endParaRPr lang="ru-RU" b="1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grpSp>
          <p:nvGrpSpPr>
            <p:cNvPr id="28" name="Группа 27"/>
            <p:cNvGrpSpPr/>
            <p:nvPr/>
          </p:nvGrpSpPr>
          <p:grpSpPr>
            <a:xfrm>
              <a:off x="3038475" y="1114425"/>
              <a:ext cx="962025" cy="5153025"/>
              <a:chOff x="0" y="0"/>
              <a:chExt cx="962025" cy="5153025"/>
            </a:xfrm>
          </p:grpSpPr>
          <p:sp>
            <p:nvSpPr>
              <p:cNvPr id="30" name="Блок-схема: альтернативный процесс 29"/>
              <p:cNvSpPr/>
              <p:nvPr/>
            </p:nvSpPr>
            <p:spPr>
              <a:xfrm>
                <a:off x="361950" y="0"/>
                <a:ext cx="600075" cy="5153025"/>
              </a:xfrm>
              <a:prstGeom prst="flowChartAlternateProcess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28600"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800" b="1" cap="all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Обучение в форме семейного образования</a:t>
                </a:r>
                <a:endParaRPr lang="ru-RU" sz="1100" b="1" cap="all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Двойная стрелка влево/вправо 30"/>
              <p:cNvSpPr/>
              <p:nvPr/>
            </p:nvSpPr>
            <p:spPr>
              <a:xfrm>
                <a:off x="0" y="342900"/>
                <a:ext cx="361950" cy="224422"/>
              </a:xfrm>
              <a:prstGeom prst="leftRightArrow">
                <a:avLst/>
              </a:prstGeom>
              <a:solidFill>
                <a:srgbClr val="FF0000"/>
              </a:solidFill>
              <a:ln w="1270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</p:grpSp>
      <p:sp>
        <p:nvSpPr>
          <p:cNvPr id="84" name="Двойная стрелка влево/вправо 83"/>
          <p:cNvSpPr/>
          <p:nvPr/>
        </p:nvSpPr>
        <p:spPr>
          <a:xfrm>
            <a:off x="6820081" y="1847077"/>
            <a:ext cx="479023" cy="218074"/>
          </a:xfrm>
          <a:prstGeom prst="left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4" name="Двойная стрелка влево/вправо 23"/>
          <p:cNvSpPr/>
          <p:nvPr/>
        </p:nvSpPr>
        <p:spPr>
          <a:xfrm rot="5400000">
            <a:off x="3423443" y="1307573"/>
            <a:ext cx="479023" cy="218074"/>
          </a:xfrm>
          <a:prstGeom prst="left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7" name="Двойная стрелка влево/вправо 26"/>
          <p:cNvSpPr/>
          <p:nvPr/>
        </p:nvSpPr>
        <p:spPr>
          <a:xfrm rot="5400000">
            <a:off x="9084724" y="1307572"/>
            <a:ext cx="479023" cy="218074"/>
          </a:xfrm>
          <a:prstGeom prst="leftRightArrow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24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867" y="321733"/>
            <a:ext cx="11565466" cy="641773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Федеральный закон от 29.12.2012 г. №ФЗ-273 «Об образовании в Российской Федерации»;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 министерства образования и науки РФ от 07.06.2013 г. N ИР-535/07 «О коррекционном и инклюзивном образовании детей»;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образования и науки РФ от 30.08.2013 г. №1015 г.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образования и науки РФ от 19.12.2014 г. №1598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образования и науки РФ от 19.12.2014 г. №1599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приказ Министерства образования и науки РФ от 22.01.2014 г. № 32 «Об утверждении Порядка приема граждан на обучение по образовательным программам начального общего, основного общего и среднего общего образования»;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инструктивное письмо министерства образования и науки РФ от 16.02.2015 г. №ВК-333/07 «Об организации работы по введению ФГОС образования обучающихся с ОВЗ»;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u="sng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1800" b="1" u="sng" dirty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 от 10.07.2015 г. №</a:t>
            </a:r>
            <a:r>
              <a:rPr lang="ru-RU" sz="1800" b="1" u="sng" dirty="0" smtClean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26 «Об </a:t>
            </a:r>
            <a:r>
              <a:rPr lang="ru-RU" sz="1800" b="1" u="sng" dirty="0">
                <a:solidFill>
                  <a:srgbClr val="FF0000"/>
                </a:solidFill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СанПиН 2.4.2.3286-15 «Санитарно-эпидемиологические требования к условиям и организации обучения и воспитания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возможностями здоровья»;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800" u="sng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u="sng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800" u="sng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09.11.2015 г. N </a:t>
            </a:r>
            <a:r>
              <a:rPr lang="ru-RU" sz="1800" u="sng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1309 «Об </a:t>
            </a:r>
            <a:r>
              <a:rPr lang="ru-RU" sz="1800" u="sng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обеспечения условий доступности для инвалидов объектов и </a:t>
            </a:r>
            <a:r>
              <a:rPr lang="ru-RU" sz="1800" u="sng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предоставляемых </a:t>
            </a:r>
            <a:r>
              <a:rPr lang="ru-RU" sz="1800" u="sng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 в сфере образования, а также оказания им при этом необходимой помощи</a:t>
            </a:r>
            <a:r>
              <a:rPr lang="ru-RU" sz="1800" u="sng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800" u="sng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endParaRPr lang="ru-RU" sz="18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5601"/>
            <a:ext cx="10942122" cy="610457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ст.2 Федерального Закона «Об образовании в Российской Федерации»  от 29.12.2012 г. 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273-ФЗ)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обучающихся с умственной отсталостью (интеллектуальными нарушениями) –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совокупность обязательных требований при реализации адаптированных основных общеобразовательных программ в организациях, осуществляющих образовательную деятельность (приказ Министерства образования и науки РФ от 19.12.2014 г. №1599)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совокупность обязательных требований при реализации адаптированных основных общеобразовательных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начального общего образования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организациях, осуществляющих образовательную деятельность (приказ Министерства образования и науки РФ от 19.12.2014 г. №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1598)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3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1" y="355600"/>
            <a:ext cx="11192932" cy="606213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регулирования ФГОС НОО обучающихся с ОВЗ – отношения в сфере образования следующих групп обучающихся: </a:t>
            </a:r>
            <a:endParaRPr lang="ru-RU" sz="3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глухие, слабослышащие, позднооглохшие обучающиеся;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слепые, слабовидящие обучающиеся;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тяжелыми нарушениями речи;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нарушениями опорно-двигательного аппарата;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задержкой психического развития;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расстройствами аутистического спектра;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со сложными дефектами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регулирования ФГОС образования обучающихся с умственной отсталостью (интеллектуальными нарушениями)– отношения в сфере образования следующих групп обучающихся с умственной отсталостью (интеллектуальными нарушениями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легкой умственной отсталостью (интеллектуальными нарушениями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умеренной, тяжелой, глубокой умственной отсталостью (интеллектуальными нарушениями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тяжелыми и множественными нарушениями развития (ТМНР).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1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1928</Words>
  <Application>Microsoft Office PowerPoint</Application>
  <PresentationFormat>Широкоэкранный</PresentationFormat>
  <Paragraphs>137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Происходит изменение целей и содержания образования, критериев его эффективности, что проявляется, прежде всего, в следующем: </vt:lpstr>
      <vt:lpstr>В соответствии с Федеральным Законом «Об образовании в Российской Федерации» от 29.12.2012 г. №273-ФЗ: </vt:lpstr>
      <vt:lpstr>Основные группы лиц (обучающихся) с ограниченными возможностями здоровья:</vt:lpstr>
      <vt:lpstr>Количество детей с ОВЗ и детей-инвалидов, обучающихся в 2015 – 2016 учебном году в общеобразовательных организациях Иркутской области  (начальное общее, основное общее и среднее общее образование):</vt:lpstr>
      <vt:lpstr>Презентация PowerPoint</vt:lpstr>
      <vt:lpstr>Презентация PowerPoint</vt:lpstr>
      <vt:lpstr>Презентация PowerPoint</vt:lpstr>
      <vt:lpstr>Презентация PowerPoint</vt:lpstr>
      <vt:lpstr>Соотношение содержательных компонентов Стандарта</vt:lpstr>
      <vt:lpstr>Презентация PowerPoint</vt:lpstr>
      <vt:lpstr>Презентация PowerPoint</vt:lpstr>
      <vt:lpstr>Инноваций в деятельности школы с 01.09.2016 г., реализующей ФГОС НОО обучающихся с ОВЗ</vt:lpstr>
      <vt:lpstr>Инноваций в деятельности школы с 01.09.2016 г., реализующей ФГОС обучающихся с умственной отсталостью (интеллектуальными нарушениями)</vt:lpstr>
      <vt:lpstr>Лаборатория коррекционного образования Центра воспитания, социализации и неформального образования ГАУ ДПО «Институт развития образования Иркутской области»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Теоретико – методологические основы реализации федерального государственного образовательного стандарта обучающихся с умственной отсталостью (интеллектуальными нарушениями) </dc:title>
  <dc:creator>Ольга</dc:creator>
  <cp:lastModifiedBy>Кучергина Ольга Викторовна</cp:lastModifiedBy>
  <cp:revision>91</cp:revision>
  <cp:lastPrinted>2016-03-15T08:18:51Z</cp:lastPrinted>
  <dcterms:created xsi:type="dcterms:W3CDTF">2015-12-13T09:05:02Z</dcterms:created>
  <dcterms:modified xsi:type="dcterms:W3CDTF">2016-03-15T08:29:55Z</dcterms:modified>
</cp:coreProperties>
</file>