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87" r:id="rId18"/>
    <p:sldId id="288" r:id="rId19"/>
    <p:sldId id="29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772816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Толерантность</a:t>
            </a:r>
            <a:endParaRPr lang="ru-RU" sz="80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6" name="Picture 2" descr="http://ecolife.in.ua/wp-content/uploads/2011/03/Kiev_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05980"/>
            <a:ext cx="5040560" cy="4703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19 шагов  к толерантности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Наличие четкой цели.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Желание быть толерантным.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Стремление человека стать лучше.  Постоянное саморазвитие (личностный рост).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 осуждать.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Видеть шире: замечать мелочи и тонкости; замечать особенности ситуации;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6. Подключать интуицию и воображение.</a:t>
            </a:r>
          </a:p>
          <a:p>
            <a:pPr>
              <a:buNone/>
            </a:pPr>
            <a:r>
              <a:rPr lang="ru-RU" dirty="0" smtClean="0"/>
              <a:t>7. Расширят свой круг общения.</a:t>
            </a:r>
          </a:p>
          <a:p>
            <a:pPr>
              <a:buNone/>
            </a:pPr>
            <a:r>
              <a:rPr lang="ru-RU" dirty="0" smtClean="0"/>
              <a:t>8. Знакомиться с другими культурами (традициями): язык, рисунки, литература, архитектура, костюмы, кухня, музыка, танцы, песни.</a:t>
            </a:r>
          </a:p>
          <a:p>
            <a:pPr>
              <a:buNone/>
            </a:pPr>
            <a:r>
              <a:rPr lang="ru-RU" dirty="0" smtClean="0"/>
              <a:t>9. Наблюдать.</a:t>
            </a:r>
          </a:p>
          <a:p>
            <a:pPr>
              <a:buNone/>
            </a:pPr>
            <a:r>
              <a:rPr lang="ru-RU" dirty="0" smtClean="0"/>
              <a:t>10. Общаться с представителями других культур.</a:t>
            </a:r>
          </a:p>
          <a:p>
            <a:pPr>
              <a:buNone/>
            </a:pPr>
            <a:r>
              <a:rPr lang="ru-RU" dirty="0" smtClean="0"/>
              <a:t>11. Улучшить самоконтроль.</a:t>
            </a:r>
          </a:p>
          <a:p>
            <a:pPr>
              <a:buNone/>
            </a:pPr>
            <a:r>
              <a:rPr lang="ru-RU" dirty="0" smtClean="0"/>
              <a:t>12. Развить в себе умение молчать/слушать.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13. Менять места пребывания. Путешествовать (посещать другие места, ходить в гости).</a:t>
            </a:r>
          </a:p>
          <a:p>
            <a:pPr>
              <a:buNone/>
            </a:pPr>
            <a:r>
              <a:rPr lang="ru-RU" dirty="0" smtClean="0"/>
              <a:t>14. Менять точки зрения.</a:t>
            </a:r>
          </a:p>
          <a:p>
            <a:pPr>
              <a:buNone/>
            </a:pPr>
            <a:r>
              <a:rPr lang="ru-RU" dirty="0" smtClean="0"/>
              <a:t>15. Направленность «на понимание».</a:t>
            </a:r>
          </a:p>
          <a:p>
            <a:pPr>
              <a:buNone/>
            </a:pPr>
            <a:r>
              <a:rPr lang="ru-RU" dirty="0" smtClean="0"/>
              <a:t>16. Сопереживать.</a:t>
            </a:r>
          </a:p>
          <a:p>
            <a:pPr>
              <a:buNone/>
            </a:pPr>
            <a:r>
              <a:rPr lang="ru-RU" dirty="0" smtClean="0"/>
              <a:t>17. Не </a:t>
            </a:r>
            <a:r>
              <a:rPr lang="ru-RU" dirty="0" err="1" smtClean="0"/>
              <a:t>зацикливаться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18. Быть активным.</a:t>
            </a:r>
          </a:p>
          <a:p>
            <a:pPr>
              <a:buNone/>
            </a:pPr>
            <a:r>
              <a:rPr lang="ru-RU" dirty="0" smtClean="0"/>
              <a:t>19. Не оценивать.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– душа образовательного процесса.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4" descr="http://images-partners.google.com/images?q=tbn:ANd9GcQZLelO3IW_YOe_D2WbWzLQZRb7PvR5OQZpzy_m0DrEYvxO3gGcog7QAGrn:http://e-educ.ru/uploads/posts/2010-05/1273935876_teach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1484784"/>
            <a:ext cx="5327022" cy="4720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развития толерантности учитель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Воспитывать с любовью и во имя любви.</a:t>
            </a:r>
          </a:p>
          <a:p>
            <a:r>
              <a:rPr lang="ru-RU" dirty="0" smtClean="0"/>
              <a:t>Воспитывать в духе мира.</a:t>
            </a:r>
          </a:p>
          <a:p>
            <a:r>
              <a:rPr lang="ru-RU" dirty="0" smtClean="0"/>
              <a:t>Вовлекать в процесс воспитания родителей.</a:t>
            </a:r>
          </a:p>
          <a:p>
            <a:r>
              <a:rPr lang="ru-RU" dirty="0" smtClean="0"/>
              <a:t>Поощрять совместную деятельность.</a:t>
            </a:r>
          </a:p>
          <a:p>
            <a:r>
              <a:rPr lang="ru-RU" dirty="0" smtClean="0"/>
              <a:t>Признавать значимость и способность каждого, а также уважать чувства и позицию каждого; формировать чувство справедливости.</a:t>
            </a:r>
          </a:p>
          <a:p>
            <a:r>
              <a:rPr lang="ru-RU" dirty="0" smtClean="0"/>
              <a:t>Избегать жестоких отношений.</a:t>
            </a:r>
          </a:p>
          <a:p>
            <a:r>
              <a:rPr lang="ru-RU" dirty="0" smtClean="0"/>
              <a:t>Создавать свободную и демократическую атмосферу в классе.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развития толерантности учитель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должен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Не допускать проявлений авторитаризма.</a:t>
            </a:r>
          </a:p>
          <a:p>
            <a:r>
              <a:rPr lang="ru-RU" dirty="0" smtClean="0"/>
              <a:t>Быть готовым и способным к диалогу и пониманию.</a:t>
            </a:r>
          </a:p>
          <a:p>
            <a:r>
              <a:rPr lang="ru-RU" dirty="0" smtClean="0"/>
              <a:t>Воспитывать сопричастность.</a:t>
            </a:r>
          </a:p>
          <a:p>
            <a:r>
              <a:rPr lang="ru-RU" dirty="0" smtClean="0"/>
              <a:t>Быть примером для детей.</a:t>
            </a:r>
          </a:p>
          <a:p>
            <a:r>
              <a:rPr lang="ru-RU" dirty="0" smtClean="0"/>
              <a:t>Уметь слушать.</a:t>
            </a:r>
          </a:p>
          <a:p>
            <a:r>
              <a:rPr lang="ru-RU" dirty="0" smtClean="0"/>
              <a:t>Выражать одобрение относительно того, что сделано.</a:t>
            </a:r>
          </a:p>
          <a:p>
            <a:r>
              <a:rPr lang="ru-RU" dirty="0" smtClean="0"/>
              <a:t>Поддерживать эмоциональные привязанности, развивать у учеников чувство взаимного расположения.</a:t>
            </a:r>
          </a:p>
          <a:p>
            <a:r>
              <a:rPr lang="ru-RU" dirty="0" smtClean="0"/>
              <a:t>Давать ученикам возможность самостоятельно решать  проблемы.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Дейл Карнеги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3131840" y="1124744"/>
            <a:ext cx="6012160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i="1" dirty="0" smtClean="0"/>
              <a:t>Любой глупец может критиковать, осуждать, выражать недовольство – и большинство глупцов так и делают, но для того чтобы проявить внимание, и быть снисходительным, требуется сильный характер и самообладание. Вместо того, чтобы осуждать людей,  проявлять к ним нетерпение, постарайтесь их понять и принять</a:t>
            </a:r>
            <a:r>
              <a:rPr lang="ru-RU" dirty="0" smtClean="0"/>
              <a:t>.»</a:t>
            </a:r>
            <a:endParaRPr lang="ru-RU" dirty="0"/>
          </a:p>
        </p:txBody>
      </p:sp>
      <p:pic>
        <p:nvPicPr>
          <p:cNvPr id="1026" name="Picture 2" descr="http://images-partners.google.com/images?q=tbn:ANd9GcSTZR6mznzjockZ6muL0DbmphKdLQq-apA438HeDKJmcCzunK2t1XVUTA:http://www.hearbook.ru/admin/editor/uploads/images/Carne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691" y="1484784"/>
            <a:ext cx="2651881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Заратустра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635896" y="1628800"/>
            <a:ext cx="5050904" cy="4497363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i="1" dirty="0" smtClean="0"/>
              <a:t>Делать добро другим – не обязанность. Это радость ибо улучшает здоровье и увеличивает счастье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47106" name="Picture 2" descr="http://www.amasters.ru/images/zaratust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2400300" cy="3705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Китайская пословица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«</a:t>
            </a:r>
            <a:r>
              <a:rPr lang="ru-RU" sz="5400" i="1" dirty="0" smtClean="0"/>
              <a:t>Ароматом роз всегда веет от руки, которая их дарит!»</a:t>
            </a:r>
            <a:endParaRPr lang="ru-RU" sz="54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772816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Толерантность</a:t>
            </a:r>
            <a:endParaRPr lang="ru-RU" sz="80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6" name="Picture 2" descr="http://ecolife.in.ua/wp-content/uploads/2011/03/Kiev_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05980"/>
            <a:ext cx="5040560" cy="4703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8906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16 ноября 1995 </a:t>
            </a:r>
            <a:r>
              <a:rPr lang="ru-RU" dirty="0" smtClean="0"/>
              <a:t>года была провозглашена и подписана </a:t>
            </a:r>
            <a:r>
              <a:rPr lang="ru-RU" dirty="0" smtClean="0">
                <a:solidFill>
                  <a:srgbClr val="FF0000"/>
                </a:solidFill>
              </a:rPr>
              <a:t>Декларация принципов толерантности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16 ноября – Международный день толерантности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Толерантность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C0066"/>
                </a:solidFill>
              </a:rPr>
              <a:t>На русском языке </a:t>
            </a:r>
            <a:r>
              <a:rPr lang="ru-RU" dirty="0" smtClean="0"/>
              <a:t>– терпимость, способность терпеть что-то или кого-то, быть снисходительным к чему-либо.</a:t>
            </a:r>
          </a:p>
          <a:p>
            <a:r>
              <a:rPr lang="ru-RU" dirty="0" smtClean="0">
                <a:solidFill>
                  <a:srgbClr val="CC0066"/>
                </a:solidFill>
              </a:rPr>
              <a:t>На английском языке </a:t>
            </a:r>
            <a:r>
              <a:rPr lang="ru-RU" dirty="0" smtClean="0"/>
              <a:t>– разрешение мнению личности существовать, не вмешиваясь в их дела и не ущемляя их.</a:t>
            </a:r>
          </a:p>
          <a:p>
            <a:r>
              <a:rPr lang="ru-RU" dirty="0" smtClean="0">
                <a:solidFill>
                  <a:srgbClr val="CC0066"/>
                </a:solidFill>
              </a:rPr>
              <a:t>На французском языке </a:t>
            </a:r>
            <a:r>
              <a:rPr lang="ru-RU" dirty="0" smtClean="0"/>
              <a:t>– отношения, допускающие, что другие могут думать или действовать иначе, нежели ты сам.</a:t>
            </a:r>
          </a:p>
          <a:p>
            <a:r>
              <a:rPr lang="ru-RU" dirty="0" smtClean="0">
                <a:solidFill>
                  <a:srgbClr val="CC0066"/>
                </a:solidFill>
              </a:rPr>
              <a:t>На китайском языке </a:t>
            </a:r>
            <a:r>
              <a:rPr lang="ru-RU" dirty="0" smtClean="0"/>
              <a:t>– способность позволять принимать, быть по отношению к другим великодушным.</a:t>
            </a:r>
          </a:p>
          <a:p>
            <a:r>
              <a:rPr lang="ru-RU" dirty="0" smtClean="0">
                <a:solidFill>
                  <a:srgbClr val="CC0066"/>
                </a:solidFill>
              </a:rPr>
              <a:t>На арабском языке </a:t>
            </a:r>
            <a:r>
              <a:rPr lang="ru-RU" dirty="0" smtClean="0"/>
              <a:t>– прощение, снисходительность, милосердие, мягкость, сострадание и терпение.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Принцип толерантности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Все работники школы и родители в общении с детьми должны проявлять доброжелательность, терпение, уважение к ученикам;</a:t>
            </a:r>
          </a:p>
          <a:p>
            <a:r>
              <a:rPr lang="ru-RU" dirty="0" smtClean="0"/>
              <a:t>Педагоги должны относиться к ученикам с одинаковым уважением, не возвышая одних за счет унижения других;</a:t>
            </a:r>
          </a:p>
          <a:p>
            <a:r>
              <a:rPr lang="ru-RU" dirty="0" smtClean="0"/>
              <a:t>Процесс обучения невозможен без продуктивного, позитивного общения, в ходе которого закладываются нормы и правила поведения, формируется отношение к людям и к жизни.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Классному руководителю необходимо знать и учитывать: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Индивидуальные особенности каждого ребенка, особенности воспитания в семье, семейной культуры;</a:t>
            </a:r>
          </a:p>
          <a:p>
            <a:r>
              <a:rPr lang="ru-RU" dirty="0" smtClean="0"/>
              <a:t>Национальный состав коллектива учащихся;</a:t>
            </a:r>
          </a:p>
          <a:p>
            <a:r>
              <a:rPr lang="ru-RU" dirty="0" smtClean="0"/>
              <a:t>Проблемы в отношениях между детьми, их причины.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251520" y="332656"/>
          <a:ext cx="4392488" cy="602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</a:tblGrid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Толерантный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Умение</a:t>
                      </a:r>
                      <a:r>
                        <a:rPr lang="ru-RU" baseline="0" dirty="0" smtClean="0"/>
                        <a:t> внимательно слушать и слышать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Стремление разобраться,</a:t>
                      </a:r>
                      <a:r>
                        <a:rPr lang="ru-RU" baseline="0" dirty="0" smtClean="0"/>
                        <a:t> расспрашивание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Совет, предложение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Похвала, согласие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Подбадривание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Благожелательность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Утешение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Уважение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Эмпатия</a:t>
                      </a:r>
                      <a:endParaRPr lang="ru-RU" dirty="0"/>
                    </a:p>
                  </a:txBody>
                  <a:tcPr/>
                </a:tc>
              </a:tr>
              <a:tr h="5473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поддержка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716016" y="332656"/>
          <a:ext cx="4139952" cy="60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9952"/>
              </a:tblGrid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Интолерантный класс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Перебивание. Неумение слушать друг друга. Нетерпение.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Игнорирование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Отстранение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Обзывание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Обвинение. Упреки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Осуждение, критика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Морализирование</a:t>
                      </a: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Угрозы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Предостережение, предупреждение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Приказ, указание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7223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Эффективность совместной деятельности детей как средства формирования толерантности повышается, если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2852936"/>
            <a:ext cx="8147248" cy="3273227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Сформирована установка учащихся на совместную работу, они осознают ее цели и находят в ней личностный смысл;</a:t>
            </a:r>
          </a:p>
          <a:p>
            <a:r>
              <a:rPr lang="ru-RU" dirty="0" smtClean="0"/>
              <a:t>Осуществлять совместное планирование, организация и подведение итогов деятельности. Педагогически целесообразное распределение ролей и функций между учащимися и педагогом в этом процессе;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976664"/>
          </a:xfrm>
        </p:spPr>
        <p:txBody>
          <a:bodyPr/>
          <a:lstStyle/>
          <a:p>
            <a:r>
              <a:rPr lang="ru-RU" dirty="0" smtClean="0"/>
              <a:t>Создаются ситуации свободного выбора детьми видов, способов деятельности, ролей;</a:t>
            </a:r>
          </a:p>
          <a:p>
            <a:r>
              <a:rPr lang="ru-RU" dirty="0" smtClean="0"/>
              <a:t>Каждый участник может реализовать себя, добиться успеха в то же время проявить заботу о других, внести реальный вклад в общее дело;</a:t>
            </a:r>
          </a:p>
          <a:p>
            <a:r>
              <a:rPr lang="ru-RU" dirty="0" smtClean="0"/>
              <a:t>Отсутствует давление, навязывание со стороны педагога, который способен занять позицию старшего товарища.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C0066"/>
                </a:solidFill>
              </a:rPr>
              <a:t>Фундаментальные принципы толерантности</a:t>
            </a:r>
            <a:endParaRPr lang="ru-RU" dirty="0">
              <a:solidFill>
                <a:srgbClr val="CC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Разнообразие людей украшает и обогащает жизнь.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Конфликт – это нормальный процесс, который надо уметь решать конструктивно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742</Words>
  <Application>Microsoft Office PowerPoint</Application>
  <PresentationFormat>Экран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Толерантность</vt:lpstr>
      <vt:lpstr>16 ноября 1995 года была провозглашена и подписана Декларация принципов толерантности. 16 ноября – Международный день толерантности</vt:lpstr>
      <vt:lpstr>Толерантность</vt:lpstr>
      <vt:lpstr>Принцип толерантности</vt:lpstr>
      <vt:lpstr>Классному руководителю необходимо знать и учитывать:</vt:lpstr>
      <vt:lpstr>Слайд 6</vt:lpstr>
      <vt:lpstr>Эффективность совместной деятельности детей как средства формирования толерантности повышается, если:</vt:lpstr>
      <vt:lpstr>Слайд 8</vt:lpstr>
      <vt:lpstr>Фундаментальные принципы толерантности</vt:lpstr>
      <vt:lpstr>19 шагов  к толерантности</vt:lpstr>
      <vt:lpstr>Слайд 11</vt:lpstr>
      <vt:lpstr>Слайд 12</vt:lpstr>
      <vt:lpstr>Учитель – душа образовательного процесса.</vt:lpstr>
      <vt:lpstr>Для развития толерантности учитель может и должен:</vt:lpstr>
      <vt:lpstr>Для развития толерантности учитель может и должен:</vt:lpstr>
      <vt:lpstr>Дейл Карнеги</vt:lpstr>
      <vt:lpstr>Заратустра </vt:lpstr>
      <vt:lpstr>Китайская пословица</vt:lpstr>
      <vt:lpstr>Толерантность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Толерантность</dc:title>
  <dc:creator>Мила</dc:creator>
  <cp:lastModifiedBy>Frol</cp:lastModifiedBy>
  <cp:revision>31</cp:revision>
  <dcterms:created xsi:type="dcterms:W3CDTF">2012-03-25T15:26:27Z</dcterms:created>
  <dcterms:modified xsi:type="dcterms:W3CDTF">2018-01-10T01:02:16Z</dcterms:modified>
</cp:coreProperties>
</file>