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60" r:id="rId4"/>
    <p:sldId id="261" r:id="rId5"/>
    <p:sldId id="282" r:id="rId6"/>
    <p:sldId id="262" r:id="rId7"/>
    <p:sldId id="268" r:id="rId8"/>
    <p:sldId id="272" r:id="rId9"/>
    <p:sldId id="283" r:id="rId10"/>
    <p:sldId id="263" r:id="rId11"/>
    <p:sldId id="284" r:id="rId12"/>
    <p:sldId id="269" r:id="rId13"/>
    <p:sldId id="265" r:id="rId14"/>
    <p:sldId id="285" r:id="rId15"/>
    <p:sldId id="273" r:id="rId16"/>
    <p:sldId id="275" r:id="rId17"/>
    <p:sldId id="289" r:id="rId18"/>
    <p:sldId id="290" r:id="rId19"/>
    <p:sldId id="291" r:id="rId20"/>
    <p:sldId id="294" r:id="rId21"/>
    <p:sldId id="295" r:id="rId22"/>
    <p:sldId id="276" r:id="rId23"/>
    <p:sldId id="267" r:id="rId24"/>
    <p:sldId id="278" r:id="rId25"/>
    <p:sldId id="279" r:id="rId26"/>
    <p:sldId id="29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9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1FA21-63B7-4F2A-8768-77F59E10810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3C374-FAD7-4898-9CF7-14D3EFC23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78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C374-FAD7-4898-9CF7-14D3EFC233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75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/>
          <a:srcRect l="15811" r="14237"/>
          <a:stretch/>
        </p:blipFill>
        <p:spPr>
          <a:xfrm>
            <a:off x="4978398" y="1"/>
            <a:ext cx="5892801" cy="667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6847" y="3219449"/>
            <a:ext cx="5295900" cy="17668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1" y="72233"/>
            <a:ext cx="9423399" cy="413543"/>
          </a:xfr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8328" y="3087231"/>
            <a:ext cx="4260845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Автор:</a:t>
            </a:r>
          </a:p>
          <a:p>
            <a:pPr algn="ctr"/>
            <a:r>
              <a:rPr lang="ru-RU" sz="18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Наталья Николаевна Коломина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учитель математики МКОУ «Хотьковская СОШ»</a:t>
            </a:r>
          </a:p>
          <a:p>
            <a:pPr algn="ctr"/>
            <a:r>
              <a:rPr lang="ru-RU" sz="1800" dirty="0" err="1">
                <a:solidFill>
                  <a:prstClr val="black"/>
                </a:solidFill>
                <a:latin typeface="Cambria" panose="02040503050406030204" pitchFamily="18" charset="0"/>
              </a:rPr>
              <a:t>Думиничского</a:t>
            </a: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 района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Калужской области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2015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54603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9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81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/>
          <a:srcRect l="15811" r="14237"/>
          <a:stretch/>
        </p:blipFill>
        <p:spPr>
          <a:xfrm>
            <a:off x="4978398" y="1"/>
            <a:ext cx="5892801" cy="667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6847" y="3219449"/>
            <a:ext cx="5295900" cy="17668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1" y="72233"/>
            <a:ext cx="9423399" cy="413543"/>
          </a:xfr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8328" y="3087231"/>
            <a:ext cx="4260845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Автор:</a:t>
            </a:r>
          </a:p>
          <a:p>
            <a:pPr algn="ctr"/>
            <a:r>
              <a:rPr lang="ru-RU" sz="18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Наталья Николаевна Коломина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учитель математики МКОУ «Хотьковская СОШ»</a:t>
            </a:r>
          </a:p>
          <a:p>
            <a:pPr algn="ctr"/>
            <a:r>
              <a:rPr lang="ru-RU" sz="1800" dirty="0" err="1">
                <a:solidFill>
                  <a:prstClr val="black"/>
                </a:solidFill>
                <a:latin typeface="Cambria" panose="02040503050406030204" pitchFamily="18" charset="0"/>
              </a:rPr>
              <a:t>Думиничского</a:t>
            </a: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 района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Калужской области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2015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29585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17896" y="4162425"/>
            <a:ext cx="2735904" cy="1928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mbria" panose="0204050305040603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154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603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5671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04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38900" y="3919538"/>
            <a:ext cx="4800600" cy="2700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7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665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4441827"/>
            <a:ext cx="3403600" cy="191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85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682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96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17896" y="4162425"/>
            <a:ext cx="2735904" cy="1928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mbria" panose="0204050305040603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014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825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/>
          <a:srcRect l="15811" r="14237"/>
          <a:stretch/>
        </p:blipFill>
        <p:spPr>
          <a:xfrm>
            <a:off x="4978398" y="1"/>
            <a:ext cx="5892801" cy="667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6847" y="3219449"/>
            <a:ext cx="5295900" cy="17668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1" y="72233"/>
            <a:ext cx="9423399" cy="413543"/>
          </a:xfr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8328" y="3087231"/>
            <a:ext cx="4260845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Автор:</a:t>
            </a:r>
          </a:p>
          <a:p>
            <a:pPr algn="ctr"/>
            <a:r>
              <a:rPr lang="ru-RU" sz="18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Наталья Николаевна Коломина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учитель математики МКОУ «Хотьковская СОШ»</a:t>
            </a:r>
          </a:p>
          <a:p>
            <a:pPr algn="ctr"/>
            <a:r>
              <a:rPr lang="ru-RU" sz="1800" dirty="0" err="1">
                <a:solidFill>
                  <a:prstClr val="black"/>
                </a:solidFill>
                <a:latin typeface="Cambria" panose="02040503050406030204" pitchFamily="18" charset="0"/>
              </a:rPr>
              <a:t>Думиничского</a:t>
            </a: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 района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Калужской области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2015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245157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17896" y="4162425"/>
            <a:ext cx="2735904" cy="1928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mbria" panose="0204050305040603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644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603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5671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247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38900" y="3919538"/>
            <a:ext cx="4800600" cy="2700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10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434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4441827"/>
            <a:ext cx="3403600" cy="191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836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38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603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5671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745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922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450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005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68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38900" y="3919538"/>
            <a:ext cx="4800600" cy="2700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0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53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4441827"/>
            <a:ext cx="3403600" cy="191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15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61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88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08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301164" y="6413500"/>
            <a:ext cx="116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solidFill>
                  <a:srgbClr val="5B9BD5">
                    <a:lumMod val="60000"/>
                    <a:lumOff val="40000"/>
                  </a:srgbClr>
                </a:solidFill>
                <a:latin typeface="Cambria" panose="02040503050406030204" pitchFamily="18" charset="0"/>
              </a:rPr>
              <a:t>Н.Н.Коломина</a:t>
            </a:r>
            <a:endParaRPr lang="ru-RU" sz="1200" dirty="0">
              <a:solidFill>
                <a:srgbClr val="5B9BD5">
                  <a:lumMod val="60000"/>
                  <a:lumOff val="4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1" y="500063"/>
            <a:ext cx="9893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838325"/>
            <a:ext cx="9893299" cy="392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0579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6049" y="6057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6900" y="604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95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301164" y="6413500"/>
            <a:ext cx="116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solidFill>
                  <a:srgbClr val="5B9BD5">
                    <a:lumMod val="60000"/>
                    <a:lumOff val="40000"/>
                  </a:srgbClr>
                </a:solidFill>
                <a:latin typeface="Cambria" panose="02040503050406030204" pitchFamily="18" charset="0"/>
              </a:rPr>
              <a:t>Н.Н.Коломина</a:t>
            </a:r>
            <a:endParaRPr lang="ru-RU" sz="1200" dirty="0">
              <a:solidFill>
                <a:srgbClr val="5B9BD5">
                  <a:lumMod val="60000"/>
                  <a:lumOff val="4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1" y="500063"/>
            <a:ext cx="9893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838325"/>
            <a:ext cx="9893299" cy="392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0579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6049" y="6057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6900" y="604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301164" y="6413500"/>
            <a:ext cx="116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solidFill>
                  <a:srgbClr val="5B9BD5">
                    <a:lumMod val="60000"/>
                    <a:lumOff val="40000"/>
                  </a:srgbClr>
                </a:solidFill>
                <a:latin typeface="Cambria" panose="02040503050406030204" pitchFamily="18" charset="0"/>
              </a:rPr>
              <a:t>Н.Н.Коломина</a:t>
            </a:r>
            <a:endParaRPr lang="ru-RU" sz="1200" dirty="0">
              <a:solidFill>
                <a:srgbClr val="5B9BD5">
                  <a:lumMod val="60000"/>
                  <a:lumOff val="4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1" y="500063"/>
            <a:ext cx="9893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838325"/>
            <a:ext cx="9893299" cy="392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0579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994E-D1D6-43A8-B6C1-0F742721F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6049" y="6057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6900" y="604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0320-877D-48B8-B55C-FE2C25A579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03200" y="152400"/>
            <a:ext cx="11709400" cy="65690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22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irkmediator.ru/projects/proekt-put-k-soglasiyu-mediaciya-kak-innovacionnyy-institut-grazhdanskogo-obshchestva&amp;sa=D&amp;sntz=1&amp;usg=AFQjCNEAp6Bml05eWEA6cFZ_cU0Dub3ozA" TargetMode="External"/><Relationship Id="rId2" Type="http://schemas.openxmlformats.org/officeDocument/2006/relationships/hyperlink" Target="http://www.google.com/url?q=http://www.671601.ru/index.php/proekt-mediatsiya-v-dejstvii/o-proekte/73-projectinfo&amp;sa=D&amp;sntz=1&amp;usg=AFQjCNHtcaJuNvdFVOcP-c_Ik0gZnHaIWQ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google.com/url?q=http://www.rg.ru/2011/03/23/mediacia-dok.html&amp;sa=D&amp;sntz=1&amp;usg=AFQjCNFXd8c6Szs1uaohYDCcLZtJ5yJz_A" TargetMode="External"/><Relationship Id="rId5" Type="http://schemas.openxmlformats.org/officeDocument/2006/relationships/hyperlink" Target="http://www.google.com/url?q=http://mediators.ru/rus/course/school/&amp;sa=D&amp;sntz=1&amp;usg=AFQjCNGJG6m8nry2oonsdQf4qgEXrTasGQ" TargetMode="External"/><Relationship Id="rId4" Type="http://schemas.openxmlformats.org/officeDocument/2006/relationships/hyperlink" Target="http://www.google.com/url?q=http://www.8-926-145-87-01.ru/&amp;sa=D&amp;sntz=1&amp;usg=AFQjCNEprsFaDIXpVKB2rt2eYuyMrFgH-Q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9242" y="6332561"/>
            <a:ext cx="1241946" cy="327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32764" y="2226364"/>
            <a:ext cx="10962394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медиативных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подходов </a:t>
            </a:r>
            <a:endParaRPr lang="ru-RU" sz="40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в деятельности педагога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964" y="480221"/>
            <a:ext cx="2405248" cy="24002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80514" y="673905"/>
            <a:ext cx="6096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Иркутского районного муниципального образования 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«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Уриковская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средняя общеобразовательная школа»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6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834" y="391663"/>
            <a:ext cx="11284423" cy="5667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Правовая основа организации служб школьной медиации 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в образовательных 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организациях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Федеральный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закон от 29 декабря 2012 г. № 273-ФЗ «Об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образовании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Российской Федерации».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Конвенция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о правах ребенка.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Конвенции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о защите прав детей и сотрудничестве,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заключенные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в г. Гааге 1980, 1996, 2007 годов.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Федеральный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закон от 27 июля 2010 г. № 193-ФЗ «Об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альтернативной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процедуре урегулирования споров с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участием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посредника (процедуре медиации)».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3707" y="6223379"/>
            <a:ext cx="1337481" cy="42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8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3206" y="406258"/>
            <a:ext cx="1124575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Основные принципы медиации:   </a:t>
            </a:r>
            <a:endParaRPr lang="ru-RU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Добровольность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участия сторон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Информированность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сторон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Нейтральность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медиатора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Медиатор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не может принимать от какой-либо из сторон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вознаграждения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которые могут вызвать подозрения в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поддержке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одной из сторон. 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3707" y="6223379"/>
            <a:ext cx="1337481" cy="42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5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4149" y="720156"/>
            <a:ext cx="1124575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Основные принципы медиации:  </a:t>
            </a:r>
            <a:endParaRPr lang="ru-RU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Конфиденциальность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процесса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медиации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Ответственность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сторон и медиатора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Заглаживание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вреда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обидчиком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3707" y="6223379"/>
            <a:ext cx="1337481" cy="42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0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9242" y="6332561"/>
            <a:ext cx="1241946" cy="327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1174" y="439416"/>
            <a:ext cx="5243744" cy="554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 </a:t>
            </a:r>
            <a:endParaRPr lang="ru-RU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17698" y="819038"/>
            <a:ext cx="3562065" cy="1575089"/>
          </a:xfrm>
          <a:prstGeom prst="wave">
            <a:avLst/>
          </a:prstGeom>
          <a:solidFill>
            <a:srgbClr val="7AC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 подготовительный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4197062" y="1694668"/>
            <a:ext cx="3466532" cy="1575089"/>
          </a:xfrm>
          <a:prstGeom prst="wave">
            <a:avLst/>
          </a:prstGeom>
          <a:solidFill>
            <a:srgbClr val="7AC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практический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2980701" y="3882862"/>
            <a:ext cx="3227695" cy="2449699"/>
          </a:xfrm>
          <a:prstGeom prst="wave">
            <a:avLst/>
          </a:prstGeom>
          <a:solidFill>
            <a:srgbClr val="7AC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Заключительный (итоговый)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7980893" y="2200543"/>
            <a:ext cx="3357350" cy="2415779"/>
          </a:xfrm>
          <a:prstGeom prst="wave">
            <a:avLst/>
          </a:prstGeom>
          <a:solidFill>
            <a:srgbClr val="7AC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 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Аналитико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 коррекционный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7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57" y="0"/>
            <a:ext cx="98933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План основных мероприятий в рамках проекта 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«Служба школьной </a:t>
            </a:r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медиации» на 2017-2019 </a:t>
            </a:r>
            <a:r>
              <a:rPr lang="ru-RU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г.г</a:t>
            </a:r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54074"/>
              </p:ext>
            </p:extLst>
          </p:nvPr>
        </p:nvGraphicFramePr>
        <p:xfrm>
          <a:off x="245660" y="1047707"/>
          <a:ext cx="11532358" cy="543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223"/>
                <a:gridCol w="3587218"/>
                <a:gridCol w="1587070"/>
                <a:gridCol w="2881731"/>
                <a:gridCol w="2774116"/>
              </a:tblGrid>
              <a:tr h="20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Мероприятия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Сроки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Ответственные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Ожидаемые результаты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</a:tr>
              <a:tr h="863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Создание рабочей группы по созданию службы медиации.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Апрель  2017г.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Администрация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Функциональная рабочая группа, готовая к созданию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службы школьной медиации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</a:tr>
              <a:tr h="863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Изучение теоретических, методологических и правовых аспектов о медиации.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Апрель – май 2017г.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Рабочая группа по созданию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службы школьной медиации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Необходимая для создания фундаментальная основа для создания службы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</a:tr>
              <a:tr h="130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Составление нормативно-правовой базы для создания службы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Апрель –сентябрь 2017г.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Рабочая группа по созданию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службы школьной медиации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Набор необходимой документации, необходимой для эффективного функционирования службы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1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12" y="163773"/>
            <a:ext cx="98933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План основных мероприятий в рамках проекта «Служба школьной медиации» на 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2017-2019 г.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9077915"/>
              </p:ext>
            </p:extLst>
          </p:nvPr>
        </p:nvGraphicFramePr>
        <p:xfrm>
          <a:off x="752903" y="1702798"/>
          <a:ext cx="10806752" cy="4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040"/>
                <a:gridCol w="3361513"/>
                <a:gridCol w="1487213"/>
                <a:gridCol w="2700415"/>
                <a:gridCol w="2599571"/>
              </a:tblGrid>
              <a:tr h="645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Ответственные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Ожидаемые результаты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</a:tr>
              <a:tr h="198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Создание межведомственных взаимодействий для эффективного функционирования службы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Сентябрь – декабрь 2017г.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Рабочая группа по созданию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службы школьной медиации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, администрация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Эффективное межведомственное взаимодействие при создании и функционировании службы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</a:tr>
              <a:tr h="1859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Создание инфраструктуры, для работы службы школьной медиации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Апрель – июнь 2017г.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Рабочая группа по созданию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службы школьной медиации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, администрация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Готовая, рабочая инфраструктура (руководитель и участники службы)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01003" y="6373504"/>
            <a:ext cx="1310185" cy="272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7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12" y="163773"/>
            <a:ext cx="98933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План основных мероприятий в рамках проекта «Служба школьной медиации» на 2017-2019 </a:t>
            </a:r>
            <a:r>
              <a:rPr lang="ru-RU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г.г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261870"/>
              </p:ext>
            </p:extLst>
          </p:nvPr>
        </p:nvGraphicFramePr>
        <p:xfrm>
          <a:off x="698312" y="1279718"/>
          <a:ext cx="10806752" cy="5093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040"/>
                <a:gridCol w="3361513"/>
                <a:gridCol w="1487213"/>
                <a:gridCol w="2700415"/>
                <a:gridCol w="2599571"/>
              </a:tblGrid>
              <a:tr h="692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Ответственные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Ожидаемые результаты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</a:tr>
              <a:tr h="2406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Организация рекламной кампании по осведомлению всех категорий ОУ о возможностях школьной медиации, популяризация медиации как механизма разрешения конфликтных ситуаций.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В течение всего времени реализации проекта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Руководитель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службы школьной медиации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, рабочая группа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Просвещение участников ОУ через школьный сайт, специализированные стенды, акции, круглые столы, буклеты и т.д.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</a:tr>
              <a:tr h="199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Выявление специфики конфликтов ОУ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2017 – 2019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г.г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Руководитель и модераторы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службы школьной медиации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Прогноз проведения программ примирения, учитывая полученные в ходе мониторинга результатов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01003" y="6373504"/>
            <a:ext cx="1310185" cy="272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6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12" y="163773"/>
            <a:ext cx="98933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План основных мероприятий в рамках проекта «Служба школьной медиации» на 2017-2019 </a:t>
            </a:r>
            <a:r>
              <a:rPr lang="ru-RU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г.г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29298"/>
              </p:ext>
            </p:extLst>
          </p:nvPr>
        </p:nvGraphicFramePr>
        <p:xfrm>
          <a:off x="698312" y="1489336"/>
          <a:ext cx="10902285" cy="4782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857"/>
                <a:gridCol w="3391229"/>
                <a:gridCol w="1500360"/>
                <a:gridCol w="2724287"/>
                <a:gridCol w="2622552"/>
              </a:tblGrid>
              <a:tr h="92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Ответственные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Ожидаемые результаты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3" marR="37853" marT="0" marB="0" anchor="ctr"/>
                </a:tc>
              </a:tr>
              <a:tr h="1397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Проведение семинаров-тренингов с педагогами по освоению техник медиации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2017 – 2018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уч.г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Руководитель службы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Подготовленные кадры для работы службы школьной медиации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</a:tr>
              <a:tr h="1137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Проведение общешкольных родительских собраний: «Создание и работа СШМ»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В течение всего времени реализации проекта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Руководитель службы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Просвещение родителей через родительские собрания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</a:tr>
              <a:tr h="1326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Анализ результатов создания и функционирования службы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Сентябрь – декабрь 2019г.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Руководитель и модераторы службы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Отчет о результатах работы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1" marR="35411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01003" y="6373504"/>
            <a:ext cx="1310185" cy="259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0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9024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ПЛАН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работы инициативной группы СШМ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 2017-2018 учебный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42537" y="1518811"/>
          <a:ext cx="8198802" cy="4552740"/>
        </p:xfrm>
        <a:graphic>
          <a:graphicData uri="http://schemas.openxmlformats.org/drawingml/2006/table">
            <a:tbl>
              <a:tblPr/>
              <a:tblGrid>
                <a:gridCol w="395144"/>
                <a:gridCol w="3086090"/>
                <a:gridCol w="1500338"/>
                <a:gridCol w="3217230"/>
              </a:tblGrid>
              <a:tr h="61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6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Сроки </a:t>
                      </a:r>
                      <a:endParaRPr lang="ru-RU" sz="16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Ответственные </a:t>
                      </a:r>
                      <a:endParaRPr lang="ru-RU" sz="16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Защита проекта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Вторая неделя сентября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Вологжина А.Р.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О.Р.С. (представление проекта)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Третья неделя октября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Вологжина А.Р.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Корректировка проекта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Первая, вторая неделя ноября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Инициативная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Подготовка к семинару « Что такое медиация. Ее роль в деятельности педагога»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Третья неделя ноября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Вологжина А.Р.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Россова</a:t>
                      </a:r>
                      <a:r>
                        <a:rPr lang="ru-RU" sz="16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И.И.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Шабельник</a:t>
                      </a:r>
                      <a:r>
                        <a:rPr lang="ru-RU" sz="16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Е.М.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42536" y="422030"/>
          <a:ext cx="8623495" cy="6239076"/>
        </p:xfrm>
        <a:graphic>
          <a:graphicData uri="http://schemas.openxmlformats.org/drawingml/2006/table">
            <a:tbl>
              <a:tblPr/>
              <a:tblGrid>
                <a:gridCol w="415612"/>
                <a:gridCol w="3245948"/>
                <a:gridCol w="1578055"/>
                <a:gridCol w="3383880"/>
              </a:tblGrid>
              <a:tr h="1148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Проведение семинара« Что такое медиация. Ее роль в деятельности педагога»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Первая</a:t>
                      </a:r>
                      <a:r>
                        <a:rPr lang="ru-RU" sz="1800" baseline="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неделя декабря</a:t>
                      </a:r>
                      <a:endParaRPr lang="ru-RU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Вологжина А.Р.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Россова И.И.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Шабельник Е.М.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Подготовка к семинару «Использование медиативных техник в деятельности педагога»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Третья</a:t>
                      </a:r>
                      <a:r>
                        <a:rPr lang="ru-RU" sz="1800" baseline="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неделя </a:t>
                      </a:r>
                      <a:r>
                        <a:rPr lang="ru-RU" sz="18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января</a:t>
                      </a:r>
                      <a:endParaRPr lang="ru-RU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Вологжина А.Р.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Россова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И.И.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Шабельник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Е.М.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Проведение семинара «Использование медиативных техник в деятельности педагога»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Вторая неделя </a:t>
                      </a:r>
                      <a:r>
                        <a:rPr lang="ru-RU" sz="18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февраля</a:t>
                      </a:r>
                      <a:endParaRPr lang="ru-RU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Россова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И.И.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Шабельник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Е.М.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Семинар -практикум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Первая неделя марта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Вторая неделя апреля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Инициативная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Подведение итогов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Первая неделя мая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Инициативная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079" y="259307"/>
            <a:ext cx="10863620" cy="476306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Инициативная группа проекта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Куратор: 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Лариса Борисовна Сизых – заместитель директора по ВР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Руководитель </a:t>
            </a:r>
            <a:r>
              <a:rPr lang="ru-RU" u="sng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СШМ: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Ангелина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Рамазановна Вологжина- педагог-психолог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Заместитель руководителя СШМ: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Россова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Ирина Иннокентьевна- педагог-психолог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Шабельник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Евгения Михайловна – педагог-психолог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Оксана Павловна Канина – учитель технологии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Рогова Анастасия Юрьевна – учитель начальных классов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Светлана Алексеевна Давыдова – учитель начальных классов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Людмила Владимировна Лапшина – педагог-организатор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Ирина Егоровна Хохлова – учитель технологии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355" y="6346209"/>
            <a:ext cx="1405720" cy="313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444" y="300250"/>
            <a:ext cx="10194877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Возможные риски при реализации проекта </a:t>
            </a:r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«Служба школьной </a:t>
            </a: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медиации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 Недостаточная компетентность в вопросах школьной 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медиации.</a:t>
            </a:r>
            <a:endParaRPr lang="ru-RU" sz="2800" dirty="0" smtClean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Недостаточная поддержка  участниками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процесса.</a:t>
            </a:r>
            <a:endParaRPr lang="ru-RU" sz="2800" dirty="0" smtClean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Недостаточное финансирование.</a:t>
            </a:r>
            <a:endParaRPr lang="ru-RU" sz="2800" dirty="0" smtClean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 Недостаточное оснащение материально-технической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базы для функционирования службы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школьной медиации.</a:t>
            </a:r>
            <a:endParaRPr lang="ru-RU" sz="28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3707" y="6223379"/>
            <a:ext cx="1337481" cy="42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7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409433"/>
            <a:ext cx="11103592" cy="5767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Показатели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результативности 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проекта  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Снижение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конфликтных ситуаций, обсуждаемых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на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школьных советах и т.д.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Вовлечение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большого числа участников образовательного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процесса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в работу службы школьной медиации.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Постоянное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активное функционирование службы.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3707" y="6223379"/>
            <a:ext cx="1337481" cy="42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846161"/>
            <a:ext cx="9834349" cy="5330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Жизнеспособность 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проекта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Дальнейшую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жизнеспособность проекта мы видим в постоянном и активном функционировании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службы школьной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медиации. При реализации проекта с положительными результатами эта задача решаема.</a:t>
            </a:r>
          </a:p>
          <a:p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3707" y="6223379"/>
            <a:ext cx="1337481" cy="42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0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198" y="2192386"/>
            <a:ext cx="9893300" cy="1325563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Ресурсное обеспечение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8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Информационно-электронные </a:t>
            </a:r>
            <a:r>
              <a:rPr lang="ru-RU" sz="28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ресурсы</a:t>
            </a:r>
            <a:r>
              <a:rPr lang="ru-RU" sz="28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br>
              <a:rPr lang="ru-RU" sz="28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800" u="sng" dirty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http://www.671601.ru/index.php/proekt-mediatsiya-v-dejstvii/o-proekte/73-projectinfo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800" u="sng" dirty="0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http://irkmediator.ru/projects/proekt-put-k-soglasiyu-mediaciya-kak-innovacionnyy-institut-grazhdanskogo-obshchestva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800" u="sng" dirty="0">
                <a:solidFill>
                  <a:schemeClr val="tx1"/>
                </a:solidFill>
                <a:latin typeface="Comic Sans MS" panose="030F0702030302020204" pitchFamily="66" charset="0"/>
                <a:hlinkClick r:id="rId4"/>
              </a:rPr>
              <a:t>http://www.8-926-145-87-01.ru/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800" u="sng" dirty="0">
                <a:solidFill>
                  <a:schemeClr val="tx1"/>
                </a:solidFill>
                <a:latin typeface="Comic Sans MS" panose="030F0702030302020204" pitchFamily="66" charset="0"/>
                <a:hlinkClick r:id="rId5"/>
              </a:rPr>
              <a:t>http://mediators.ru/rus/course/school/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800" u="sng" dirty="0">
                <a:solidFill>
                  <a:schemeClr val="tx1"/>
                </a:solidFill>
                <a:latin typeface="Comic Sans MS" panose="030F0702030302020204" pitchFamily="66" charset="0"/>
                <a:hlinkClick r:id="rId6"/>
              </a:rPr>
              <a:t>http://www.rg.ru/2011/03/23/mediacia-dok.html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3707" y="6223379"/>
            <a:ext cx="1337481" cy="42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6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9242" y="6332561"/>
            <a:ext cx="1241946" cy="327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19869" y="2207031"/>
            <a:ext cx="833878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</a:t>
            </a:r>
            <a:r>
              <a:rPr lang="ru-RU" sz="54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 внимание!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2" y="568553"/>
            <a:ext cx="2613206" cy="2607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70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9242" y="6332561"/>
            <a:ext cx="1241946" cy="327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46" y="272955"/>
            <a:ext cx="11668836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endParaRPr lang="ru-RU" sz="2800" dirty="0" smtClean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Comic Sans MS" panose="030F0702030302020204" pitchFamily="66" charset="0"/>
              </a:rPr>
              <a:t>Современное </a:t>
            </a:r>
            <a:r>
              <a:rPr lang="ru-RU" sz="2800" dirty="0">
                <a:latin typeface="Comic Sans MS" panose="030F0702030302020204" pitchFamily="66" charset="0"/>
              </a:rPr>
              <a:t>общество остро нуждается в способности граждан конструктивно взаимодействовать. Для этого необходимо развивать социальный интеллект, менталитет сотрудничества, социального партнерства.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r>
              <a:rPr lang="ru-RU" sz="2800" dirty="0">
                <a:latin typeface="Comic Sans MS" panose="030F0702030302020204" pitchFamily="66" charset="0"/>
              </a:rPr>
              <a:t>	</a:t>
            </a:r>
            <a:r>
              <a:rPr lang="ru-RU" sz="2800" dirty="0" smtClean="0">
                <a:latin typeface="Comic Sans MS" panose="030F0702030302020204" pitchFamily="66" charset="0"/>
              </a:rPr>
              <a:t>Метод </a:t>
            </a:r>
            <a:r>
              <a:rPr lang="ru-RU" sz="2800" dirty="0">
                <a:latin typeface="Comic Sans MS" panose="030F0702030302020204" pitchFamily="66" charset="0"/>
              </a:rPr>
              <a:t>школьной медиации способствует решению этих задач в работе с детьми, закладывая основу воспитания будущих поколений, опирающихся на гуманистические ценности, ставящих человеческую жизнь,  </a:t>
            </a:r>
            <a:r>
              <a:rPr lang="ru-RU" sz="2800" dirty="0" smtClean="0">
                <a:latin typeface="Comic Sans MS" panose="030F0702030302020204" pitchFamily="66" charset="0"/>
              </a:rPr>
              <a:t>благополучие </a:t>
            </a:r>
            <a:r>
              <a:rPr lang="ru-RU" sz="2800" dirty="0">
                <a:latin typeface="Comic Sans MS" panose="030F0702030302020204" pitchFamily="66" charset="0"/>
              </a:rPr>
              <a:t>и гармоничное развитие личности, позитивную общественное  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взаимодействие на первое место.  </a:t>
            </a:r>
          </a:p>
        </p:txBody>
      </p:sp>
    </p:spTree>
    <p:extLst>
      <p:ext uri="{BB962C8B-B14F-4D97-AF65-F5344CB8AC3E}">
        <p14:creationId xmlns:p14="http://schemas.microsoft.com/office/powerpoint/2010/main" xmlns="" val="36811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9242" y="6332561"/>
            <a:ext cx="1241946" cy="327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615" y="682389"/>
            <a:ext cx="11218459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endParaRPr lang="ru-RU" sz="2800" dirty="0" smtClean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развитие службы школьной медиации является важнейшей социальной инновацией, оно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восстребовано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жизнью и становится одной из приоритетных задач в области современного воспитания и образования.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5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651" y="6400800"/>
            <a:ext cx="1351128" cy="25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0501" y="637322"/>
            <a:ext cx="10781731" cy="392747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Цель проекта: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создание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системы урегулирования конфликтов в образовательной среде через внедрение в практику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деятельности педагогов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МОУ ИРМО «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Уриковская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СОШ» службы школьной медиации.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9242" y="6332561"/>
            <a:ext cx="1241946" cy="327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727" y="356621"/>
            <a:ext cx="11150221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 Создать рабочую группу для </a:t>
            </a: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функционирования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службы  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школьной 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медиации.</a:t>
            </a:r>
            <a:endParaRPr lang="ru-RU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Разработать методологические и правовые основы,   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материалы для </a:t>
            </a: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службы 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школьной 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медиации.</a:t>
            </a:r>
            <a:endParaRPr lang="ru-RU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Создать инфраструктуру, необходимую для организации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СШМ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2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9242" y="6332561"/>
            <a:ext cx="1241946" cy="327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727" y="356621"/>
            <a:ext cx="1115022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Организовать рекламную кампанию по осведомленности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всех категорий ОУ о возможностях школьной медиации,   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популяризация медиации как механизма разрешения  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конфликтных ситуаций.</a:t>
            </a:r>
            <a:endParaRPr lang="ru-RU" sz="28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Выявить типологию конфликтных ситуаций в ОУ.</a:t>
            </a:r>
            <a:endParaRPr lang="ru-RU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Организовать </a:t>
            </a: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педагогов по освоению 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28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медиативных техник.</a:t>
            </a:r>
            <a:endParaRPr lang="ru-RU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5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36979" y="365315"/>
            <a:ext cx="10617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Участники 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проекта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Участниками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проекта являются: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инициативная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группа для создания службы школьной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медиации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инициативная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группа из добровольцев (родителей,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педагогов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учеников 8-11 классов и других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специалистов).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5594" y="6346209"/>
            <a:ext cx="1364776" cy="327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6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777" y="555436"/>
            <a:ext cx="11284423" cy="5667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Правовая основа организации служб школьной медиации 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в образовательных 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организациях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Конституция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Российской Федерации.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Гражданский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кодекс Российской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Федерации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Семейный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кодекс Российской Федерации.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Федеральный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закон от 24 июля 1998 г. № 124-ФЗ «Об </a:t>
            </a:r>
            <a:endParaRPr lang="ru-RU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основных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гарантиях прав ребенка в Российской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Федерации».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3707" y="6223379"/>
            <a:ext cx="1337481" cy="42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6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904</Words>
  <Application>Microsoft Office PowerPoint</Application>
  <PresentationFormat>Произвольный</PresentationFormat>
  <Paragraphs>243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1_Тема Office</vt:lpstr>
      <vt:lpstr>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План основных мероприятий в рамках проекта «Служба школьной медиации» на 2017-2019 г.г.</vt:lpstr>
      <vt:lpstr>План основных мероприятий в рамках проекта «Служба школьной медиации» на 2017-2019 г.</vt:lpstr>
      <vt:lpstr>План основных мероприятий в рамках проекта «Служба школьной медиации» на 2017-2019 г.г</vt:lpstr>
      <vt:lpstr>План основных мероприятий в рамках проекта «Служба школьной медиации» на 2017-2019 г.г</vt:lpstr>
      <vt:lpstr>Слайд 18</vt:lpstr>
      <vt:lpstr>Слайд 19</vt:lpstr>
      <vt:lpstr>Слайд 20</vt:lpstr>
      <vt:lpstr>Слайд 21</vt:lpstr>
      <vt:lpstr>Слайд 22</vt:lpstr>
      <vt:lpstr>Ресурсное обеспечение  Информационно-электронные ресурсы:  http://www.671601.ru/index.php/proekt-mediatsiya-v-dejstvii/o-proekte/73-projectinfo http://irkmediator.ru/projects/proekt-put-k-soglasiyu-mediaciya-kak-innovacionnyy-institut-grazhdanskogo-obshchestva http://www.8-926-145-87-01.ru/ http://mediators.ru/rus/course/school/ http://www.rg.ru/2011/03/23/mediacia-dok.html </vt:lpstr>
      <vt:lpstr>Слайд 24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Галеева</dc:creator>
  <cp:lastModifiedBy>Frol</cp:lastModifiedBy>
  <cp:revision>30</cp:revision>
  <dcterms:created xsi:type="dcterms:W3CDTF">2017-06-21T02:17:28Z</dcterms:created>
  <dcterms:modified xsi:type="dcterms:W3CDTF">2017-12-05T08:29:49Z</dcterms:modified>
</cp:coreProperties>
</file>